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6" r:id="rId96"/>
    <p:sldId id="357" r:id="rId97"/>
    <p:sldId id="358" r:id="rId98"/>
    <p:sldId id="350" r:id="rId99"/>
    <p:sldId id="351" r:id="rId100"/>
    <p:sldId id="352" r:id="rId101"/>
    <p:sldId id="353" r:id="rId102"/>
    <p:sldId id="354" r:id="rId103"/>
    <p:sldId id="355" r:id="rId10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theme" Target="theme/theme1.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87C68FE-3E8D-4EC3-9912-7B877201A933}" type="datetimeFigureOut">
              <a:rPr lang="en-US" smtClean="0"/>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9E40C0-3148-44CA-AA14-9463281719C9}" type="slidenum">
              <a:rPr lang="en-US" smtClean="0"/>
              <a:t>‹#›</a:t>
            </a:fld>
            <a:endParaRPr lang="en-US"/>
          </a:p>
        </p:txBody>
      </p:sp>
    </p:spTree>
    <p:extLst>
      <p:ext uri="{BB962C8B-B14F-4D97-AF65-F5344CB8AC3E}">
        <p14:creationId xmlns:p14="http://schemas.microsoft.com/office/powerpoint/2010/main" val="1561640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7C68FE-3E8D-4EC3-9912-7B877201A933}" type="datetimeFigureOut">
              <a:rPr lang="en-US" smtClean="0"/>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9E40C0-3148-44CA-AA14-9463281719C9}" type="slidenum">
              <a:rPr lang="en-US" smtClean="0"/>
              <a:t>‹#›</a:t>
            </a:fld>
            <a:endParaRPr lang="en-US"/>
          </a:p>
        </p:txBody>
      </p:sp>
    </p:spTree>
    <p:extLst>
      <p:ext uri="{BB962C8B-B14F-4D97-AF65-F5344CB8AC3E}">
        <p14:creationId xmlns:p14="http://schemas.microsoft.com/office/powerpoint/2010/main" val="2327036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7C68FE-3E8D-4EC3-9912-7B877201A933}" type="datetimeFigureOut">
              <a:rPr lang="en-US" smtClean="0"/>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9E40C0-3148-44CA-AA14-9463281719C9}" type="slidenum">
              <a:rPr lang="en-US" smtClean="0"/>
              <a:t>‹#›</a:t>
            </a:fld>
            <a:endParaRPr lang="en-US"/>
          </a:p>
        </p:txBody>
      </p:sp>
    </p:spTree>
    <p:extLst>
      <p:ext uri="{BB962C8B-B14F-4D97-AF65-F5344CB8AC3E}">
        <p14:creationId xmlns:p14="http://schemas.microsoft.com/office/powerpoint/2010/main" val="2326808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7C68FE-3E8D-4EC3-9912-7B877201A933}" type="datetimeFigureOut">
              <a:rPr lang="en-US" smtClean="0"/>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9E40C0-3148-44CA-AA14-9463281719C9}" type="slidenum">
              <a:rPr lang="en-US" smtClean="0"/>
              <a:t>‹#›</a:t>
            </a:fld>
            <a:endParaRPr lang="en-US"/>
          </a:p>
        </p:txBody>
      </p:sp>
    </p:spTree>
    <p:extLst>
      <p:ext uri="{BB962C8B-B14F-4D97-AF65-F5344CB8AC3E}">
        <p14:creationId xmlns:p14="http://schemas.microsoft.com/office/powerpoint/2010/main" val="1273077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87C68FE-3E8D-4EC3-9912-7B877201A933}" type="datetimeFigureOut">
              <a:rPr lang="en-US" smtClean="0"/>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9E40C0-3148-44CA-AA14-9463281719C9}" type="slidenum">
              <a:rPr lang="en-US" smtClean="0"/>
              <a:t>‹#›</a:t>
            </a:fld>
            <a:endParaRPr lang="en-US"/>
          </a:p>
        </p:txBody>
      </p:sp>
    </p:spTree>
    <p:extLst>
      <p:ext uri="{BB962C8B-B14F-4D97-AF65-F5344CB8AC3E}">
        <p14:creationId xmlns:p14="http://schemas.microsoft.com/office/powerpoint/2010/main" val="1502670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87C68FE-3E8D-4EC3-9912-7B877201A933}" type="datetimeFigureOut">
              <a:rPr lang="en-US" smtClean="0"/>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9E40C0-3148-44CA-AA14-9463281719C9}" type="slidenum">
              <a:rPr lang="en-US" smtClean="0"/>
              <a:t>‹#›</a:t>
            </a:fld>
            <a:endParaRPr lang="en-US"/>
          </a:p>
        </p:txBody>
      </p:sp>
    </p:spTree>
    <p:extLst>
      <p:ext uri="{BB962C8B-B14F-4D97-AF65-F5344CB8AC3E}">
        <p14:creationId xmlns:p14="http://schemas.microsoft.com/office/powerpoint/2010/main" val="2462391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87C68FE-3E8D-4EC3-9912-7B877201A933}" type="datetimeFigureOut">
              <a:rPr lang="en-US" smtClean="0"/>
              <a:t>3/17/2020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9E40C0-3148-44CA-AA14-9463281719C9}" type="slidenum">
              <a:rPr lang="en-US" smtClean="0"/>
              <a:t>‹#›</a:t>
            </a:fld>
            <a:endParaRPr lang="en-US"/>
          </a:p>
        </p:txBody>
      </p:sp>
    </p:spTree>
    <p:extLst>
      <p:ext uri="{BB962C8B-B14F-4D97-AF65-F5344CB8AC3E}">
        <p14:creationId xmlns:p14="http://schemas.microsoft.com/office/powerpoint/2010/main" val="902528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87C68FE-3E8D-4EC3-9912-7B877201A933}" type="datetimeFigureOut">
              <a:rPr lang="en-US" smtClean="0"/>
              <a:t>3/17/2020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9E40C0-3148-44CA-AA14-9463281719C9}" type="slidenum">
              <a:rPr lang="en-US" smtClean="0"/>
              <a:t>‹#›</a:t>
            </a:fld>
            <a:endParaRPr lang="en-US"/>
          </a:p>
        </p:txBody>
      </p:sp>
    </p:spTree>
    <p:extLst>
      <p:ext uri="{BB962C8B-B14F-4D97-AF65-F5344CB8AC3E}">
        <p14:creationId xmlns:p14="http://schemas.microsoft.com/office/powerpoint/2010/main" val="1765393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7C68FE-3E8D-4EC3-9912-7B877201A933}" type="datetimeFigureOut">
              <a:rPr lang="en-US" smtClean="0"/>
              <a:t>3/17/2020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9E40C0-3148-44CA-AA14-9463281719C9}" type="slidenum">
              <a:rPr lang="en-US" smtClean="0"/>
              <a:t>‹#›</a:t>
            </a:fld>
            <a:endParaRPr lang="en-US"/>
          </a:p>
        </p:txBody>
      </p:sp>
    </p:spTree>
    <p:extLst>
      <p:ext uri="{BB962C8B-B14F-4D97-AF65-F5344CB8AC3E}">
        <p14:creationId xmlns:p14="http://schemas.microsoft.com/office/powerpoint/2010/main" val="1673925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87C68FE-3E8D-4EC3-9912-7B877201A933}" type="datetimeFigureOut">
              <a:rPr lang="en-US" smtClean="0"/>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9E40C0-3148-44CA-AA14-9463281719C9}" type="slidenum">
              <a:rPr lang="en-US" smtClean="0"/>
              <a:t>‹#›</a:t>
            </a:fld>
            <a:endParaRPr lang="en-US"/>
          </a:p>
        </p:txBody>
      </p:sp>
    </p:spTree>
    <p:extLst>
      <p:ext uri="{BB962C8B-B14F-4D97-AF65-F5344CB8AC3E}">
        <p14:creationId xmlns:p14="http://schemas.microsoft.com/office/powerpoint/2010/main" val="2629904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87C68FE-3E8D-4EC3-9912-7B877201A933}" type="datetimeFigureOut">
              <a:rPr lang="en-US" smtClean="0"/>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9E40C0-3148-44CA-AA14-9463281719C9}" type="slidenum">
              <a:rPr lang="en-US" smtClean="0"/>
              <a:t>‹#›</a:t>
            </a:fld>
            <a:endParaRPr lang="en-US"/>
          </a:p>
        </p:txBody>
      </p:sp>
    </p:spTree>
    <p:extLst>
      <p:ext uri="{BB962C8B-B14F-4D97-AF65-F5344CB8AC3E}">
        <p14:creationId xmlns:p14="http://schemas.microsoft.com/office/powerpoint/2010/main" val="847066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7C68FE-3E8D-4EC3-9912-7B877201A933}" type="datetimeFigureOut">
              <a:rPr lang="en-US" smtClean="0"/>
              <a:t>3/17/2020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9E40C0-3148-44CA-AA14-9463281719C9}" type="slidenum">
              <a:rPr lang="en-US" smtClean="0"/>
              <a:t>‹#›</a:t>
            </a:fld>
            <a:endParaRPr lang="en-US"/>
          </a:p>
        </p:txBody>
      </p:sp>
    </p:spTree>
    <p:extLst>
      <p:ext uri="{BB962C8B-B14F-4D97-AF65-F5344CB8AC3E}">
        <p14:creationId xmlns:p14="http://schemas.microsoft.com/office/powerpoint/2010/main" val="22862992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914399"/>
            <a:ext cx="9144000" cy="5172891"/>
          </a:xfrm>
        </p:spPr>
        <p:txBody>
          <a:bodyPr>
            <a:normAutofit/>
          </a:bodyPr>
          <a:lstStyle/>
          <a:p>
            <a:pPr algn="just"/>
            <a:r>
              <a:rPr lang="en-US" sz="3200" b="1" dirty="0" smtClean="0">
                <a:latin typeface="Times New Roman" panose="02020603050405020304" pitchFamily="18" charset="0"/>
                <a:cs typeface="Times New Roman" panose="02020603050405020304" pitchFamily="18" charset="0"/>
              </a:rPr>
              <a:t>Efflorescence and Exsiccation</a:t>
            </a:r>
            <a:endParaRPr lang="en-US" sz="3200" dirty="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A substance that loses water to form a lower hydrate or becomes anhydrous is termed efflorescent. </a:t>
            </a:r>
          </a:p>
          <a:p>
            <a:pPr algn="just"/>
            <a:r>
              <a:rPr lang="en-US" sz="3200" b="1" dirty="0" smtClean="0">
                <a:latin typeface="Times New Roman" panose="02020603050405020304" pitchFamily="18" charset="0"/>
                <a:cs typeface="Times New Roman" panose="02020603050405020304" pitchFamily="18" charset="0"/>
              </a:rPr>
              <a:t>Explanation: </a:t>
            </a:r>
            <a:r>
              <a:rPr lang="en-US" sz="3200" dirty="0" smtClean="0">
                <a:latin typeface="Times New Roman" panose="02020603050405020304" pitchFamily="18" charset="0"/>
                <a:cs typeface="Times New Roman" panose="02020603050405020304" pitchFamily="18" charset="0"/>
              </a:rPr>
              <a:t>If the vapor pressure of </a:t>
            </a:r>
            <a:r>
              <a:rPr lang="en-US" sz="3200" b="1" dirty="0" smtClean="0">
                <a:latin typeface="Times New Roman" panose="02020603050405020304" pitchFamily="18" charset="0"/>
                <a:cs typeface="Times New Roman" panose="02020603050405020304" pitchFamily="18" charset="0"/>
              </a:rPr>
              <a:t>a hydrated salt is greater than the pressure exerted by the water vapor </a:t>
            </a:r>
            <a:r>
              <a:rPr lang="en-US" sz="3200" dirty="0" smtClean="0">
                <a:latin typeface="Times New Roman" panose="02020603050405020304" pitchFamily="18" charset="0"/>
                <a:cs typeface="Times New Roman" panose="02020603050405020304" pitchFamily="18" charset="0"/>
              </a:rPr>
              <a:t>in the surrounding atmosphere then the salt will attempt to </a:t>
            </a:r>
            <a:r>
              <a:rPr lang="en-US" sz="3200" b="1" dirty="0" smtClean="0">
                <a:latin typeface="Times New Roman" panose="02020603050405020304" pitchFamily="18" charset="0"/>
                <a:cs typeface="Times New Roman" panose="02020603050405020304" pitchFamily="18" charset="0"/>
              </a:rPr>
              <a:t>attain equilibrium </a:t>
            </a:r>
            <a:r>
              <a:rPr lang="en-US" sz="3200" dirty="0" smtClean="0">
                <a:latin typeface="Times New Roman" panose="02020603050405020304" pitchFamily="18" charset="0"/>
                <a:cs typeface="Times New Roman" panose="02020603050405020304" pitchFamily="18" charset="0"/>
              </a:rPr>
              <a:t>with its surrounding and therefore tend to loss water to </a:t>
            </a:r>
            <a:r>
              <a:rPr lang="en-US" sz="3200" b="1" dirty="0" smtClean="0">
                <a:latin typeface="Times New Roman" panose="02020603050405020304" pitchFamily="18" charset="0"/>
                <a:cs typeface="Times New Roman" panose="02020603050405020304" pitchFamily="18" charset="0"/>
              </a:rPr>
              <a:t>form a lower hydrate or an anhydrous salt. </a:t>
            </a:r>
            <a:endParaRPr lang="en-US"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55467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914399"/>
            <a:ext cx="9144000" cy="5172891"/>
          </a:xfrm>
        </p:spPr>
        <p:txBody>
          <a:bodyPr>
            <a:normAutofit/>
          </a:bodyPr>
          <a:lstStyle/>
          <a:p>
            <a:pPr algn="just"/>
            <a:r>
              <a:rPr lang="en-US" sz="3200" b="1" dirty="0" smtClean="0">
                <a:latin typeface="Times New Roman" panose="02020603050405020304" pitchFamily="18" charset="0"/>
                <a:cs typeface="Times New Roman" panose="02020603050405020304" pitchFamily="18" charset="0"/>
              </a:rPr>
              <a:t>Deliquescence and hygroscopicity</a:t>
            </a:r>
          </a:p>
          <a:p>
            <a:pPr algn="just"/>
            <a:r>
              <a:rPr lang="en-US" sz="3200" dirty="0" smtClean="0">
                <a:latin typeface="Times New Roman" panose="02020603050405020304" pitchFamily="18" charset="0"/>
                <a:cs typeface="Times New Roman" panose="02020603050405020304" pitchFamily="18" charset="0"/>
              </a:rPr>
              <a:t>A substance that absorbs sufficient moisture from the atmosphere to dissolve itself is deliquescent.</a:t>
            </a:r>
          </a:p>
          <a:p>
            <a:pPr algn="just"/>
            <a:r>
              <a:rPr lang="en-US" sz="3200" dirty="0" smtClean="0">
                <a:latin typeface="Times New Roman" panose="02020603050405020304" pitchFamily="18" charset="0"/>
                <a:cs typeface="Times New Roman" panose="02020603050405020304" pitchFamily="18" charset="0"/>
              </a:rPr>
              <a:t>Both of these terms are used to indicate that a material takes up water vapor from the atmosphere and is converted to a more hydrated form.</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4273293"/>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8823"/>
            <a:ext cx="10515600" cy="5798140"/>
          </a:xfrm>
        </p:spPr>
        <p:txBody>
          <a:bodyPr>
            <a:normAutofit/>
          </a:bodyPr>
          <a:lstStyle/>
          <a:p>
            <a:pPr marL="0" indent="0" algn="just">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026129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8823"/>
            <a:ext cx="10515600" cy="5798140"/>
          </a:xfrm>
        </p:spPr>
        <p:txBody>
          <a:bodyPr>
            <a:normAutofit/>
          </a:bodyPr>
          <a:lstStyle/>
          <a:p>
            <a:pPr marL="0" indent="0" algn="just">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176596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8823"/>
            <a:ext cx="10515600" cy="5798140"/>
          </a:xfrm>
        </p:spPr>
        <p:txBody>
          <a:bodyPr>
            <a:normAutofit/>
          </a:bodyPr>
          <a:lstStyle/>
          <a:p>
            <a:pPr marL="0" indent="0" algn="just">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958670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8823"/>
            <a:ext cx="10515600" cy="5798140"/>
          </a:xfrm>
        </p:spPr>
        <p:txBody>
          <a:bodyPr>
            <a:normAutofit/>
          </a:bodyPr>
          <a:lstStyle/>
          <a:p>
            <a:pPr marL="0" indent="0" algn="just">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94407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914399"/>
            <a:ext cx="9144000" cy="5172891"/>
          </a:xfrm>
        </p:spPr>
        <p:txBody>
          <a:bodyPr>
            <a:normAutofit/>
          </a:bodyPr>
          <a:lstStyle/>
          <a:p>
            <a:pPr algn="just"/>
            <a:r>
              <a:rPr lang="en-US" sz="3200" dirty="0" smtClean="0">
                <a:latin typeface="Times New Roman" panose="02020603050405020304" pitchFamily="18" charset="0"/>
                <a:cs typeface="Times New Roman" panose="02020603050405020304" pitchFamily="18" charset="0"/>
              </a:rPr>
              <a:t>In the case of hygroscopic substances the more hydrated state is still a solid but deliquescence implies the eventual formation of a liquid phase; i.e. a solution</a:t>
            </a:r>
          </a:p>
          <a:p>
            <a:pPr algn="just"/>
            <a:r>
              <a:rPr lang="en-US" sz="3200" dirty="0" smtClean="0">
                <a:latin typeface="Times New Roman" panose="02020603050405020304" pitchFamily="18" charset="0"/>
                <a:cs typeface="Times New Roman" panose="02020603050405020304" pitchFamily="18" charset="0"/>
              </a:rPr>
              <a:t>In both phenomenon, however the final more hydrated state must </a:t>
            </a:r>
            <a:r>
              <a:rPr lang="en-US" sz="3200" b="1" dirty="0" smtClean="0">
                <a:latin typeface="Times New Roman" panose="02020603050405020304" pitchFamily="18" charset="0"/>
                <a:cs typeface="Times New Roman" panose="02020603050405020304" pitchFamily="18" charset="0"/>
              </a:rPr>
              <a:t>still exert a lower vapor pressure </a:t>
            </a:r>
            <a:r>
              <a:rPr lang="en-US" sz="3200" dirty="0" smtClean="0">
                <a:latin typeface="Times New Roman" panose="02020603050405020304" pitchFamily="18" charset="0"/>
                <a:cs typeface="Times New Roman" panose="02020603050405020304" pitchFamily="18" charset="0"/>
              </a:rPr>
              <a:t>than that of the water vapor in the surrounding atmosphere.</a:t>
            </a:r>
          </a:p>
          <a:p>
            <a:pPr algn="just"/>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42613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914399"/>
            <a:ext cx="9144000" cy="5172891"/>
          </a:xfrm>
        </p:spPr>
        <p:txBody>
          <a:bodyPr>
            <a:normAutofit/>
          </a:bodyPr>
          <a:lstStyle/>
          <a:p>
            <a:pPr algn="just"/>
            <a:r>
              <a:rPr lang="en-US" sz="3200" b="1" dirty="0" smtClean="0">
                <a:latin typeface="Times New Roman" panose="02020603050405020304" pitchFamily="18" charset="0"/>
                <a:cs typeface="Times New Roman" panose="02020603050405020304" pitchFamily="18" charset="0"/>
              </a:rPr>
              <a:t>If this is not so then the newly formed hydrated state will immediately lose water by effloresces and revert to the initial state</a:t>
            </a:r>
            <a:r>
              <a:rPr lang="en-US" sz="3200" dirty="0" smtClean="0">
                <a:latin typeface="Times New Roman" panose="02020603050405020304" pitchFamily="18" charset="0"/>
                <a:cs typeface="Times New Roman" panose="02020603050405020304" pitchFamily="18" charset="0"/>
              </a:rPr>
              <a:t>.</a:t>
            </a:r>
          </a:p>
          <a:p>
            <a:pPr algn="just"/>
            <a:r>
              <a:rPr lang="en-US" sz="3200" dirty="0" smtClean="0">
                <a:latin typeface="Times New Roman" panose="02020603050405020304" pitchFamily="18" charset="0"/>
                <a:cs typeface="Times New Roman" panose="02020603050405020304" pitchFamily="18" charset="0"/>
              </a:rPr>
              <a:t>Thus for a liquid phase to be produced by deliquesces it is necessary that the vapor pressure exerted by the saturated solution of the deliquescent material should be less than </a:t>
            </a:r>
            <a:r>
              <a:rPr lang="en-US" sz="3200" b="1" dirty="0" smtClean="0">
                <a:latin typeface="Times New Roman" panose="02020603050405020304" pitchFamily="18" charset="0"/>
                <a:cs typeface="Times New Roman" panose="02020603050405020304" pitchFamily="18" charset="0"/>
              </a:rPr>
              <a:t>13.33x10</a:t>
            </a:r>
            <a:r>
              <a:rPr lang="en-US" sz="3200" b="1" baseline="30000" dirty="0" smtClean="0">
                <a:latin typeface="Times New Roman" panose="02020603050405020304" pitchFamily="18" charset="0"/>
                <a:cs typeface="Times New Roman" panose="02020603050405020304" pitchFamily="18" charset="0"/>
              </a:rPr>
              <a:t>2</a:t>
            </a:r>
            <a:r>
              <a:rPr lang="en-US" sz="3200" b="1" dirty="0" smtClean="0">
                <a:latin typeface="Times New Roman" panose="02020603050405020304" pitchFamily="18" charset="0"/>
                <a:cs typeface="Times New Roman" panose="02020603050405020304" pitchFamily="18" charset="0"/>
              </a:rPr>
              <a:t> N/m</a:t>
            </a:r>
            <a:r>
              <a:rPr lang="en-US" sz="3200" b="1" baseline="30000" dirty="0" smtClean="0">
                <a:latin typeface="Times New Roman" panose="02020603050405020304" pitchFamily="18" charset="0"/>
                <a:cs typeface="Times New Roman" panose="02020603050405020304" pitchFamily="18" charset="0"/>
              </a:rPr>
              <a:t>2 </a:t>
            </a:r>
          </a:p>
          <a:p>
            <a:pPr algn="just"/>
            <a:endParaRPr lang="en-US" sz="3200" b="1" baseline="30000" dirty="0">
              <a:latin typeface="Times New Roman" panose="02020603050405020304" pitchFamily="18" charset="0"/>
              <a:cs typeface="Times New Roman" panose="02020603050405020304" pitchFamily="18" charset="0"/>
            </a:endParaRPr>
          </a:p>
          <a:p>
            <a:pPr algn="just"/>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99540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914399"/>
            <a:ext cx="9144000" cy="5172891"/>
          </a:xfrm>
        </p:spPr>
        <p:txBody>
          <a:bodyPr>
            <a:normAutofit/>
          </a:bodyPr>
          <a:lstStyle/>
          <a:p>
            <a:pPr algn="just"/>
            <a:r>
              <a:rPr lang="en-US" sz="3200" dirty="0" smtClean="0">
                <a:latin typeface="Times New Roman" panose="02020603050405020304" pitchFamily="18" charset="0"/>
                <a:cs typeface="Times New Roman" panose="02020603050405020304" pitchFamily="18" charset="0"/>
              </a:rPr>
              <a:t>The following scheme showing the behavior of sodium hydroxide may be used as example of deliquescence.</a:t>
            </a:r>
          </a:p>
          <a:p>
            <a:pPr algn="just"/>
            <a:endParaRPr lang="en-US" sz="3200" dirty="0" smtClean="0">
              <a:latin typeface="Times New Roman" panose="02020603050405020304" pitchFamily="18" charset="0"/>
              <a:cs typeface="Times New Roman" panose="02020603050405020304" pitchFamily="18" charset="0"/>
            </a:endParaRPr>
          </a:p>
          <a:p>
            <a:pPr algn="just"/>
            <a:endParaRPr lang="en-US" sz="3200" dirty="0">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2"/>
          <a:stretch>
            <a:fillRect/>
          </a:stretch>
        </p:blipFill>
        <p:spPr>
          <a:xfrm>
            <a:off x="1524000" y="2434182"/>
            <a:ext cx="7162800" cy="3849053"/>
          </a:xfrm>
          <a:prstGeom prst="rect">
            <a:avLst/>
          </a:prstGeom>
        </p:spPr>
      </p:pic>
    </p:spTree>
    <p:extLst>
      <p:ext uri="{BB962C8B-B14F-4D97-AF65-F5344CB8AC3E}">
        <p14:creationId xmlns:p14="http://schemas.microsoft.com/office/powerpoint/2010/main" val="26342665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914399"/>
            <a:ext cx="9144000" cy="5172891"/>
          </a:xfrm>
        </p:spPr>
        <p:txBody>
          <a:bodyPr>
            <a:normAutofit/>
          </a:bodyPr>
          <a:lstStyle/>
          <a:p>
            <a:pPr algn="just"/>
            <a:r>
              <a:rPr lang="en-US" sz="3200" dirty="0" smtClean="0">
                <a:latin typeface="Times New Roman" panose="02020603050405020304" pitchFamily="18" charset="0"/>
                <a:cs typeface="Times New Roman" panose="02020603050405020304" pitchFamily="18" charset="0"/>
              </a:rPr>
              <a:t>Other deliquescent material include potassium hydroxide, sodium lactate and potassium carbonate while examples of hygroscopic substances include exsiccated sodium sulphate, ammonium chloride etc.</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913454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914399"/>
            <a:ext cx="9144000" cy="5172891"/>
          </a:xfrm>
        </p:spPr>
        <p:txBody>
          <a:bodyPr>
            <a:normAutofit/>
          </a:bodyPr>
          <a:lstStyle/>
          <a:p>
            <a:pPr algn="just"/>
            <a:r>
              <a:rPr lang="en-US" sz="3200" dirty="0" smtClean="0">
                <a:latin typeface="Times New Roman" panose="02020603050405020304" pitchFamily="18" charset="0"/>
                <a:cs typeface="Times New Roman" panose="02020603050405020304" pitchFamily="18" charset="0"/>
              </a:rPr>
              <a:t>Storage precautions include maintenance of a moisture free atmosphere inside the container .</a:t>
            </a:r>
          </a:p>
          <a:p>
            <a:pPr algn="just"/>
            <a:r>
              <a:rPr lang="en-US" sz="3200" dirty="0" smtClean="0">
                <a:latin typeface="Times New Roman" panose="02020603050405020304" pitchFamily="18" charset="0"/>
                <a:cs typeface="Times New Roman" panose="02020603050405020304" pitchFamily="18" charset="0"/>
              </a:rPr>
              <a:t>Official monographs usually directs that such substances should be stored in </a:t>
            </a:r>
            <a:r>
              <a:rPr lang="en-US" sz="3200" b="1" dirty="0" smtClean="0">
                <a:latin typeface="Times New Roman" panose="02020603050405020304" pitchFamily="18" charset="0"/>
                <a:cs typeface="Times New Roman" panose="02020603050405020304" pitchFamily="18" charset="0"/>
              </a:rPr>
              <a:t>“well-closed</a:t>
            </a:r>
            <a:r>
              <a:rPr lang="en-US" sz="3200" dirty="0" smtClean="0">
                <a:latin typeface="Times New Roman" panose="02020603050405020304" pitchFamily="18" charset="0"/>
                <a:cs typeface="Times New Roman" panose="02020603050405020304" pitchFamily="18" charset="0"/>
              </a:rPr>
              <a:t>” containers.</a:t>
            </a:r>
          </a:p>
          <a:p>
            <a:pPr algn="just"/>
            <a:r>
              <a:rPr lang="en-US" sz="3200" dirty="0" smtClean="0">
                <a:latin typeface="Times New Roman" panose="02020603050405020304" pitchFamily="18" charset="0"/>
                <a:cs typeface="Times New Roman" panose="02020603050405020304" pitchFamily="18" charset="0"/>
              </a:rPr>
              <a:t>A well-filled container limits the volume of atmosphere in the container and therefore further reduces the uptake of moisture by the product.</a:t>
            </a:r>
          </a:p>
          <a:p>
            <a:pPr algn="just"/>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50988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914399"/>
            <a:ext cx="9144000" cy="5172891"/>
          </a:xfrm>
        </p:spPr>
        <p:txBody>
          <a:bodyPr>
            <a:normAutofit/>
          </a:bodyPr>
          <a:lstStyle/>
          <a:p>
            <a:pPr algn="just"/>
            <a:r>
              <a:rPr lang="en-US" sz="3200" dirty="0" smtClean="0">
                <a:latin typeface="Times New Roman" panose="02020603050405020304" pitchFamily="18" charset="0"/>
                <a:cs typeface="Times New Roman" panose="02020603050405020304" pitchFamily="18" charset="0"/>
              </a:rPr>
              <a:t>In certain cases, where the product is particularly susceptible to moisture, </a:t>
            </a:r>
            <a:r>
              <a:rPr lang="en-US" sz="3200" b="1" dirty="0" smtClean="0">
                <a:latin typeface="Times New Roman" panose="02020603050405020304" pitchFamily="18" charset="0"/>
                <a:cs typeface="Times New Roman" panose="02020603050405020304" pitchFamily="18" charset="0"/>
              </a:rPr>
              <a:t>a drying agent i.e silica gel may be placed inside the container.</a:t>
            </a:r>
          </a:p>
          <a:p>
            <a:pPr algn="just"/>
            <a:r>
              <a:rPr lang="en-US" sz="3200" dirty="0" smtClean="0">
                <a:latin typeface="Times New Roman" panose="02020603050405020304" pitchFamily="18" charset="0"/>
                <a:cs typeface="Times New Roman" panose="02020603050405020304" pitchFamily="18" charset="0"/>
              </a:rPr>
              <a:t>It may contain an indicator to show when its drying properties are no longer satisfactory.</a:t>
            </a:r>
          </a:p>
        </p:txBody>
      </p:sp>
    </p:spTree>
    <p:extLst>
      <p:ext uri="{BB962C8B-B14F-4D97-AF65-F5344CB8AC3E}">
        <p14:creationId xmlns:p14="http://schemas.microsoft.com/office/powerpoint/2010/main" val="17433544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914399"/>
            <a:ext cx="9144000" cy="5172891"/>
          </a:xfrm>
        </p:spPr>
        <p:txBody>
          <a:bodyPr>
            <a:normAutofit/>
          </a:bodyPr>
          <a:lstStyle/>
          <a:p>
            <a:pPr algn="just"/>
            <a:r>
              <a:rPr lang="en-US" sz="3200" b="1" dirty="0" smtClean="0">
                <a:latin typeface="Times New Roman" panose="02020603050405020304" pitchFamily="18" charset="0"/>
                <a:cs typeface="Times New Roman" panose="02020603050405020304" pitchFamily="18" charset="0"/>
              </a:rPr>
              <a:t>Anhydrous cobaltous chloride</a:t>
            </a:r>
            <a:r>
              <a:rPr lang="en-US" sz="3200" dirty="0" smtClean="0">
                <a:latin typeface="Times New Roman" panose="02020603050405020304" pitchFamily="18" charset="0"/>
                <a:cs typeface="Times New Roman" panose="02020603050405020304" pitchFamily="18" charset="0"/>
              </a:rPr>
              <a:t>, which is blue, may be used as an indicator, since </a:t>
            </a:r>
            <a:r>
              <a:rPr lang="en-US" sz="3200" b="1" dirty="0" smtClean="0">
                <a:latin typeface="Times New Roman" panose="02020603050405020304" pitchFamily="18" charset="0"/>
                <a:cs typeface="Times New Roman" panose="02020603050405020304" pitchFamily="18" charset="0"/>
              </a:rPr>
              <a:t>it is converted to a pink hydrate when the silica gel has adsorbed its maximum amount of water vapor.</a:t>
            </a:r>
            <a:endParaRPr lang="en-US"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161235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914399"/>
            <a:ext cx="9144000" cy="5172891"/>
          </a:xfrm>
        </p:spPr>
        <p:txBody>
          <a:bodyPr>
            <a:normAutofit/>
          </a:bodyPr>
          <a:lstStyle/>
          <a:p>
            <a:pPr algn="just"/>
            <a:r>
              <a:rPr lang="en-US" sz="3200" b="1" dirty="0" smtClean="0">
                <a:latin typeface="Times New Roman" panose="02020603050405020304" pitchFamily="18" charset="0"/>
                <a:cs typeface="Times New Roman" panose="02020603050405020304" pitchFamily="18" charset="0"/>
              </a:rPr>
              <a:t>Lyophilization</a:t>
            </a:r>
            <a:endParaRPr lang="en-US" sz="3200" b="1" dirty="0">
              <a:latin typeface="Times New Roman" panose="02020603050405020304" pitchFamily="18" charset="0"/>
              <a:cs typeface="Times New Roman" panose="02020603050405020304" pitchFamily="18" charset="0"/>
            </a:endParaRPr>
          </a:p>
          <a:p>
            <a:pPr algn="just"/>
            <a:r>
              <a:rPr lang="en-US" sz="3200" dirty="0">
                <a:latin typeface="Times New Roman" panose="02020603050405020304" pitchFamily="18" charset="0"/>
                <a:cs typeface="Times New Roman" panose="02020603050405020304" pitchFamily="18" charset="0"/>
              </a:rPr>
              <a:t>Freeze </a:t>
            </a:r>
            <a:r>
              <a:rPr lang="en-US" sz="3200" dirty="0" smtClean="0">
                <a:latin typeface="Times New Roman" panose="02020603050405020304" pitchFamily="18" charset="0"/>
                <a:cs typeface="Times New Roman" panose="02020603050405020304" pitchFamily="18" charset="0"/>
              </a:rPr>
              <a:t>drying (sublimation drying) </a:t>
            </a:r>
            <a:r>
              <a:rPr lang="en-US" sz="3200" dirty="0">
                <a:latin typeface="Times New Roman" panose="02020603050405020304" pitchFamily="18" charset="0"/>
                <a:cs typeface="Times New Roman" panose="02020603050405020304" pitchFamily="18" charset="0"/>
              </a:rPr>
              <a:t>is a process used to dry extremely heat-sensitive materials. </a:t>
            </a:r>
            <a:endParaRPr lang="en-US" sz="3200" dirty="0" smtClean="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It </a:t>
            </a:r>
            <a:r>
              <a:rPr lang="en-US" sz="3200" dirty="0">
                <a:latin typeface="Times New Roman" panose="02020603050405020304" pitchFamily="18" charset="0"/>
                <a:cs typeface="Times New Roman" panose="02020603050405020304" pitchFamily="18" charset="0"/>
              </a:rPr>
              <a:t>allows the drying, without excessive damage, of </a:t>
            </a:r>
            <a:r>
              <a:rPr lang="en-US" sz="3200" dirty="0" smtClean="0">
                <a:latin typeface="Times New Roman" panose="02020603050405020304" pitchFamily="18" charset="0"/>
                <a:cs typeface="Times New Roman" panose="02020603050405020304" pitchFamily="18" charset="0"/>
              </a:rPr>
              <a:t>proteins and </a:t>
            </a:r>
            <a:r>
              <a:rPr lang="en-US" sz="3200" dirty="0">
                <a:latin typeface="Times New Roman" panose="02020603050405020304" pitchFamily="18" charset="0"/>
                <a:cs typeface="Times New Roman" panose="02020603050405020304" pitchFamily="18" charset="0"/>
              </a:rPr>
              <a:t>blood </a:t>
            </a:r>
            <a:r>
              <a:rPr lang="en-US" sz="3200" dirty="0" smtClean="0">
                <a:latin typeface="Times New Roman" panose="02020603050405020304" pitchFamily="18" charset="0"/>
                <a:cs typeface="Times New Roman" panose="02020603050405020304" pitchFamily="18" charset="0"/>
              </a:rPr>
              <a:t>products.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297462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914399"/>
            <a:ext cx="9144000" cy="5172891"/>
          </a:xfrm>
        </p:spPr>
        <p:txBody>
          <a:bodyPr>
            <a:normAutofit/>
          </a:bodyPr>
          <a:lstStyle/>
          <a:p>
            <a:pPr algn="just"/>
            <a:r>
              <a:rPr lang="en-US" sz="3200" dirty="0">
                <a:latin typeface="Times New Roman" panose="02020603050405020304" pitchFamily="18" charset="0"/>
                <a:cs typeface="Times New Roman" panose="02020603050405020304" pitchFamily="18" charset="0"/>
              </a:rPr>
              <a:t>Freeze-drying </a:t>
            </a:r>
            <a:r>
              <a:rPr lang="en-US" sz="3200" dirty="0" smtClean="0">
                <a:latin typeface="Times New Roman" panose="02020603050405020304" pitchFamily="18" charset="0"/>
                <a:cs typeface="Times New Roman" panose="02020603050405020304" pitchFamily="18" charset="0"/>
              </a:rPr>
              <a:t>is the </a:t>
            </a:r>
            <a:r>
              <a:rPr lang="en-US" sz="3200" dirty="0">
                <a:latin typeface="Times New Roman" panose="02020603050405020304" pitchFamily="18" charset="0"/>
                <a:cs typeface="Times New Roman" panose="02020603050405020304" pitchFamily="18" charset="0"/>
              </a:rPr>
              <a:t>most commonly used </a:t>
            </a:r>
            <a:r>
              <a:rPr lang="en-US" sz="3200" dirty="0" smtClean="0">
                <a:latin typeface="Times New Roman" panose="02020603050405020304" pitchFamily="18" charset="0"/>
                <a:cs typeface="Times New Roman" panose="02020603050405020304" pitchFamily="18" charset="0"/>
              </a:rPr>
              <a:t>procedure. </a:t>
            </a:r>
            <a:r>
              <a:rPr lang="en-US" sz="3200" dirty="0">
                <a:latin typeface="Times New Roman" panose="02020603050405020304" pitchFamily="18" charset="0"/>
                <a:cs typeface="Times New Roman" panose="02020603050405020304" pitchFamily="18" charset="0"/>
              </a:rPr>
              <a:t>It is essentially a batch process </a:t>
            </a:r>
            <a:r>
              <a:rPr lang="en-US" sz="3200" b="1" dirty="0">
                <a:latin typeface="Times New Roman" panose="02020603050405020304" pitchFamily="18" charset="0"/>
                <a:cs typeface="Times New Roman" panose="02020603050405020304" pitchFamily="18" charset="0"/>
              </a:rPr>
              <a:t>in which water is removed directly from the solid state</a:t>
            </a:r>
            <a:r>
              <a:rPr lang="en-US" sz="3200" dirty="0">
                <a:latin typeface="Times New Roman" panose="02020603050405020304" pitchFamily="18" charset="0"/>
                <a:cs typeface="Times New Roman" panose="02020603050405020304" pitchFamily="18" charset="0"/>
              </a:rPr>
              <a:t>. It is generally performed in three distinct phases. </a:t>
            </a:r>
            <a:endParaRPr lang="en-US" sz="3200" dirty="0" smtClean="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In </a:t>
            </a:r>
            <a:r>
              <a:rPr lang="en-US" sz="3200" dirty="0">
                <a:latin typeface="Times New Roman" panose="02020603050405020304" pitchFamily="18" charset="0"/>
                <a:cs typeface="Times New Roman" panose="02020603050405020304" pitchFamily="18" charset="0"/>
              </a:rPr>
              <a:t>the first, the water in a solution of the biopharmaceutical agent is converted to ice. </a:t>
            </a:r>
            <a:endParaRPr lang="en-US" sz="3200" dirty="0" smtClean="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This </a:t>
            </a:r>
            <a:r>
              <a:rPr lang="en-US" sz="3200" dirty="0">
                <a:latin typeface="Times New Roman" panose="02020603050405020304" pitchFamily="18" charset="0"/>
                <a:cs typeface="Times New Roman" panose="02020603050405020304" pitchFamily="18" charset="0"/>
              </a:rPr>
              <a:t>results in the production of a concentrated frozen macromolecular solid. This freezing step is typically performed in the temperature range of -45°C to -10°C for 2 to 5 hr. </a:t>
            </a:r>
          </a:p>
        </p:txBody>
      </p:sp>
    </p:spTree>
    <p:extLst>
      <p:ext uri="{BB962C8B-B14F-4D97-AF65-F5344CB8AC3E}">
        <p14:creationId xmlns:p14="http://schemas.microsoft.com/office/powerpoint/2010/main" val="3172428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914399"/>
            <a:ext cx="9144000" cy="5172891"/>
          </a:xfrm>
        </p:spPr>
        <p:txBody>
          <a:bodyPr>
            <a:normAutofit/>
          </a:bodyPr>
          <a:lstStyle/>
          <a:p>
            <a:pPr algn="just"/>
            <a:r>
              <a:rPr lang="en-US" sz="3200" dirty="0" smtClean="0">
                <a:latin typeface="Times New Roman" panose="02020603050405020304" pitchFamily="18" charset="0"/>
                <a:cs typeface="Times New Roman" panose="02020603050405020304" pitchFamily="18" charset="0"/>
              </a:rPr>
              <a:t>The pressure of water vapor in the atmosphere is about  </a:t>
            </a:r>
            <a:r>
              <a:rPr lang="en-US" sz="3200" b="1" dirty="0">
                <a:latin typeface="Times New Roman" panose="02020603050405020304" pitchFamily="18" charset="0"/>
                <a:cs typeface="Times New Roman" panose="02020603050405020304" pitchFamily="18" charset="0"/>
              </a:rPr>
              <a:t>13.33x10</a:t>
            </a:r>
            <a:r>
              <a:rPr lang="en-US" sz="3200" b="1" baseline="30000" dirty="0">
                <a:latin typeface="Times New Roman" panose="02020603050405020304" pitchFamily="18" charset="0"/>
                <a:cs typeface="Times New Roman" panose="02020603050405020304" pitchFamily="18" charset="0"/>
              </a:rPr>
              <a:t>2</a:t>
            </a:r>
            <a:r>
              <a:rPr lang="en-US" sz="3200" b="1" dirty="0">
                <a:latin typeface="Times New Roman" panose="02020603050405020304" pitchFamily="18" charset="0"/>
                <a:cs typeface="Times New Roman" panose="02020603050405020304" pitchFamily="18" charset="0"/>
              </a:rPr>
              <a:t> </a:t>
            </a:r>
            <a:r>
              <a:rPr lang="en-US" sz="3200" b="1" dirty="0" smtClean="0">
                <a:latin typeface="Times New Roman" panose="02020603050405020304" pitchFamily="18" charset="0"/>
                <a:cs typeface="Times New Roman" panose="02020603050405020304" pitchFamily="18" charset="0"/>
              </a:rPr>
              <a:t>N/m</a:t>
            </a:r>
            <a:r>
              <a:rPr lang="en-US" sz="3200" b="1" baseline="30000" dirty="0" smtClean="0">
                <a:latin typeface="Times New Roman" panose="02020603050405020304" pitchFamily="18" charset="0"/>
                <a:cs typeface="Times New Roman" panose="02020603050405020304" pitchFamily="18" charset="0"/>
              </a:rPr>
              <a:t>2  </a:t>
            </a:r>
            <a:r>
              <a:rPr lang="en-US" sz="3200" dirty="0" smtClean="0">
                <a:latin typeface="Times New Roman" panose="02020603050405020304" pitchFamily="18" charset="0"/>
                <a:cs typeface="Times New Roman" panose="02020603050405020304" pitchFamily="18" charset="0"/>
              </a:rPr>
              <a:t>at 293 K, and therefore hydrates with vapor pressures greater than this will tend to exhibit efflorescence and be unstable, </a:t>
            </a:r>
            <a:r>
              <a:rPr lang="en-US" sz="3200" b="1" dirty="0" smtClean="0">
                <a:latin typeface="Times New Roman" panose="02020603050405020304" pitchFamily="18" charset="0"/>
                <a:cs typeface="Times New Roman" panose="02020603050405020304" pitchFamily="18" charset="0"/>
              </a:rPr>
              <a:t>provided that the lower hydrate that is formed still exerts a vapor pressure greater then the surrounding atmosphere. </a:t>
            </a:r>
            <a:endParaRPr lang="en-US"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850612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914399"/>
            <a:ext cx="9144000" cy="5172891"/>
          </a:xfrm>
        </p:spPr>
        <p:txBody>
          <a:bodyPr>
            <a:normAutofit/>
          </a:bodyPr>
          <a:lstStyle/>
          <a:p>
            <a:pPr algn="just"/>
            <a:r>
              <a:rPr lang="en-US" sz="3200" dirty="0">
                <a:latin typeface="Times New Roman" panose="02020603050405020304" pitchFamily="18" charset="0"/>
                <a:cs typeface="Times New Roman" panose="02020603050405020304" pitchFamily="18" charset="0"/>
              </a:rPr>
              <a:t>The second stage is referred to as primary drying. </a:t>
            </a:r>
            <a:r>
              <a:rPr lang="en-US" sz="3200" dirty="0" smtClean="0">
                <a:latin typeface="Times New Roman" panose="02020603050405020304" pitchFamily="18" charset="0"/>
                <a:cs typeface="Times New Roman" panose="02020603050405020304" pitchFamily="18" charset="0"/>
              </a:rPr>
              <a:t>This </a:t>
            </a:r>
            <a:r>
              <a:rPr lang="en-US" sz="3200" dirty="0">
                <a:latin typeface="Times New Roman" panose="02020603050405020304" pitchFamily="18" charset="0"/>
                <a:cs typeface="Times New Roman" panose="02020603050405020304" pitchFamily="18" charset="0"/>
              </a:rPr>
              <a:t>involves the removal of some unfrozen water </a:t>
            </a:r>
            <a:r>
              <a:rPr lang="en-US" sz="3200" dirty="0" smtClean="0">
                <a:latin typeface="Times New Roman" panose="02020603050405020304" pitchFamily="18" charset="0"/>
                <a:cs typeface="Times New Roman" panose="02020603050405020304" pitchFamily="18" charset="0"/>
              </a:rPr>
              <a:t>(15</a:t>
            </a:r>
            <a:r>
              <a:rPr lang="en-US" sz="3200" dirty="0">
                <a:latin typeface="Times New Roman" panose="02020603050405020304" pitchFamily="18" charset="0"/>
                <a:cs typeface="Times New Roman" panose="02020603050405020304" pitchFamily="18" charset="0"/>
              </a:rPr>
              <a:t>%) and sublimation of ice at -10°C to -40°C for 5 </a:t>
            </a:r>
            <a:r>
              <a:rPr lang="en-US" sz="3200" dirty="0" err="1">
                <a:latin typeface="Times New Roman" panose="02020603050405020304" pitchFamily="18" charset="0"/>
                <a:cs typeface="Times New Roman" panose="02020603050405020304" pitchFamily="18" charset="0"/>
              </a:rPr>
              <a:t>hr</a:t>
            </a:r>
            <a:r>
              <a:rPr lang="en-US" sz="3200" dirty="0">
                <a:latin typeface="Times New Roman" panose="02020603050405020304" pitchFamily="18" charset="0"/>
                <a:cs typeface="Times New Roman" panose="02020603050405020304" pitchFamily="18" charset="0"/>
              </a:rPr>
              <a:t> to 5 days (this stage is highly variable in time). </a:t>
            </a:r>
            <a:endParaRPr lang="en-US" sz="3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13373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914399"/>
            <a:ext cx="9144000" cy="5172891"/>
          </a:xfrm>
        </p:spPr>
        <p:txBody>
          <a:bodyPr>
            <a:normAutofit/>
          </a:bodyPr>
          <a:lstStyle/>
          <a:p>
            <a:pPr algn="just"/>
            <a:r>
              <a:rPr lang="en-US" sz="3200" dirty="0">
                <a:latin typeface="Times New Roman" panose="02020603050405020304" pitchFamily="18" charset="0"/>
                <a:cs typeface="Times New Roman" panose="02020603050405020304" pitchFamily="18" charset="0"/>
              </a:rPr>
              <a:t>The final procedure (secondary drying) involves removal of most of the remainder of the unfrozen water down to 1% to 4% as the temperature is increased from the previous process to 4°C to 50°C for 5 to 15 hr. </a:t>
            </a:r>
          </a:p>
        </p:txBody>
      </p:sp>
    </p:spTree>
    <p:extLst>
      <p:ext uri="{BB962C8B-B14F-4D97-AF65-F5344CB8AC3E}">
        <p14:creationId xmlns:p14="http://schemas.microsoft.com/office/powerpoint/2010/main" val="15073913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914399"/>
            <a:ext cx="9144000" cy="5172891"/>
          </a:xfrm>
        </p:spPr>
        <p:txBody>
          <a:bodyPr>
            <a:normAutofit/>
          </a:bodyPr>
          <a:lstStyle/>
          <a:p>
            <a:pPr algn="just"/>
            <a:r>
              <a:rPr lang="en-US" sz="3200" dirty="0" smtClean="0">
                <a:latin typeface="Times New Roman" panose="02020603050405020304" pitchFamily="18" charset="0"/>
                <a:cs typeface="Times New Roman" panose="02020603050405020304" pitchFamily="18" charset="0"/>
              </a:rPr>
              <a:t>Freeze drying is based on sublimation process.</a:t>
            </a:r>
          </a:p>
          <a:p>
            <a:pPr algn="just"/>
            <a:endParaRPr lang="en-US" sz="3200" dirty="0">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2782" y="1423851"/>
            <a:ext cx="9926435" cy="5029200"/>
          </a:xfrm>
          <a:prstGeom prst="rect">
            <a:avLst/>
          </a:prstGeom>
        </p:spPr>
      </p:pic>
    </p:spTree>
    <p:extLst>
      <p:ext uri="{BB962C8B-B14F-4D97-AF65-F5344CB8AC3E}">
        <p14:creationId xmlns:p14="http://schemas.microsoft.com/office/powerpoint/2010/main" val="34285163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914399"/>
            <a:ext cx="9144000" cy="5172891"/>
          </a:xfrm>
        </p:spPr>
        <p:txBody>
          <a:bodyPr>
            <a:normAutofit/>
          </a:bodyPr>
          <a:lstStyle/>
          <a:p>
            <a:pPr algn="just"/>
            <a:r>
              <a:rPr lang="en-US" sz="3200" dirty="0" smtClean="0">
                <a:latin typeface="Times New Roman" panose="02020603050405020304" pitchFamily="18" charset="0"/>
                <a:cs typeface="Times New Roman" panose="02020603050405020304" pitchFamily="18" charset="0"/>
              </a:rPr>
              <a:t>The figure represents the ice-water-water-vapor system and shows the triple point at 610 N/m</a:t>
            </a:r>
            <a:r>
              <a:rPr lang="en-US" sz="3200" baseline="30000" dirty="0" smtClean="0">
                <a:latin typeface="Times New Roman" panose="02020603050405020304" pitchFamily="18" charset="0"/>
                <a:cs typeface="Times New Roman" panose="02020603050405020304" pitchFamily="18" charset="0"/>
              </a:rPr>
              <a:t>2 </a:t>
            </a:r>
            <a:r>
              <a:rPr lang="en-US" sz="3200" dirty="0" smtClean="0">
                <a:latin typeface="Times New Roman" panose="02020603050405020304" pitchFamily="18" charset="0"/>
                <a:cs typeface="Times New Roman" panose="02020603050405020304" pitchFamily="18" charset="0"/>
              </a:rPr>
              <a:t>(</a:t>
            </a:r>
            <a:r>
              <a:rPr lang="en-US" sz="3200" dirty="0" err="1" smtClean="0">
                <a:latin typeface="Times New Roman" panose="02020603050405020304" pitchFamily="18" charset="0"/>
                <a:cs typeface="Times New Roman" panose="02020603050405020304" pitchFamily="18" charset="0"/>
              </a:rPr>
              <a:t>pascal</a:t>
            </a:r>
            <a:r>
              <a:rPr lang="en-US" sz="3200" dirty="0" smtClean="0">
                <a:latin typeface="Times New Roman" panose="02020603050405020304" pitchFamily="18" charset="0"/>
                <a:cs typeface="Times New Roman" panose="02020603050405020304" pitchFamily="18" charset="0"/>
              </a:rPr>
              <a:t>)and at a temperature of 0.0075⁰. </a:t>
            </a:r>
          </a:p>
          <a:p>
            <a:pPr algn="just"/>
            <a:r>
              <a:rPr lang="en-US" sz="3200" dirty="0" smtClean="0">
                <a:latin typeface="Times New Roman" panose="02020603050405020304" pitchFamily="18" charset="0"/>
                <a:cs typeface="Times New Roman" panose="02020603050405020304" pitchFamily="18" charset="0"/>
              </a:rPr>
              <a:t>In principle the freeze drying process is simple but the practice is more complicated and the following aspects must be taken into account.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66285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914399"/>
            <a:ext cx="9144000" cy="5172891"/>
          </a:xfrm>
        </p:spPr>
        <p:txBody>
          <a:bodyPr>
            <a:normAutofit/>
          </a:bodyPr>
          <a:lstStyle/>
          <a:p>
            <a:pPr algn="just"/>
            <a:r>
              <a:rPr lang="en-US" sz="3200" dirty="0" smtClean="0">
                <a:latin typeface="Times New Roman" panose="02020603050405020304" pitchFamily="18" charset="0"/>
                <a:cs typeface="Times New Roman" panose="02020603050405020304" pitchFamily="18" charset="0"/>
              </a:rPr>
              <a:t>The temperature must be kept below the triple point temperature and it is usual to work in the range -10 to -40⁰.</a:t>
            </a:r>
          </a:p>
          <a:p>
            <a:pPr algn="just"/>
            <a:r>
              <a:rPr lang="en-US" sz="3200" dirty="0" smtClean="0">
                <a:latin typeface="Times New Roman" panose="02020603050405020304" pitchFamily="18" charset="0"/>
                <a:cs typeface="Times New Roman" panose="02020603050405020304" pitchFamily="18" charset="0"/>
              </a:rPr>
              <a:t>Similarly the pressure must be below the triple point and pressure between 10 and 30 N/m</a:t>
            </a:r>
            <a:r>
              <a:rPr lang="en-US" sz="3200" baseline="30000" dirty="0" smtClean="0">
                <a:latin typeface="Times New Roman" panose="02020603050405020304" pitchFamily="18" charset="0"/>
                <a:cs typeface="Times New Roman" panose="02020603050405020304" pitchFamily="18" charset="0"/>
              </a:rPr>
              <a:t>2 </a:t>
            </a:r>
            <a:r>
              <a:rPr lang="en-US" sz="3200" dirty="0">
                <a:latin typeface="Times New Roman" panose="02020603050405020304" pitchFamily="18" charset="0"/>
                <a:cs typeface="Times New Roman" panose="02020603050405020304" pitchFamily="18" charset="0"/>
              </a:rPr>
              <a:t>are </a:t>
            </a:r>
            <a:r>
              <a:rPr lang="en-US" sz="3200" dirty="0" smtClean="0">
                <a:latin typeface="Times New Roman" panose="02020603050405020304" pitchFamily="18" charset="0"/>
                <a:cs typeface="Times New Roman" panose="02020603050405020304" pitchFamily="18" charset="0"/>
              </a:rPr>
              <a:t>used. </a:t>
            </a:r>
          </a:p>
          <a:p>
            <a:pPr algn="just"/>
            <a:r>
              <a:rPr lang="en-US" sz="3200" dirty="0" smtClean="0">
                <a:latin typeface="Times New Roman" panose="02020603050405020304" pitchFamily="18" charset="0"/>
                <a:cs typeface="Times New Roman" panose="02020603050405020304" pitchFamily="18" charset="0"/>
              </a:rPr>
              <a:t>Thus the vapors must be removed otherwise the vapor pressure would exceed this value very rapidly.</a:t>
            </a:r>
            <a:r>
              <a:rPr lang="en-US" sz="3200" baseline="30000" dirty="0" smtClean="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2885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914399"/>
            <a:ext cx="9144000" cy="5172891"/>
          </a:xfrm>
        </p:spPr>
        <p:txBody>
          <a:bodyPr>
            <a:normAutofit/>
          </a:bodyPr>
          <a:lstStyle/>
          <a:p>
            <a:pPr algn="just"/>
            <a:r>
              <a:rPr lang="en-US" sz="3200" b="1" dirty="0">
                <a:latin typeface="Times New Roman" panose="02020603050405020304" pitchFamily="18" charset="0"/>
                <a:cs typeface="Times New Roman" panose="02020603050405020304" pitchFamily="18" charset="0"/>
              </a:rPr>
              <a:t>Stages of the freeze drying </a:t>
            </a:r>
            <a:r>
              <a:rPr lang="en-US" sz="3200" b="1" dirty="0" smtClean="0">
                <a:latin typeface="Times New Roman" panose="02020603050405020304" pitchFamily="18" charset="0"/>
                <a:cs typeface="Times New Roman" panose="02020603050405020304" pitchFamily="18" charset="0"/>
              </a:rPr>
              <a:t>process</a:t>
            </a:r>
          </a:p>
          <a:p>
            <a:pPr algn="just"/>
            <a:r>
              <a:rPr lang="en-US" sz="3200" b="1" dirty="0">
                <a:latin typeface="Times New Roman" panose="02020603050405020304" pitchFamily="18" charset="0"/>
                <a:cs typeface="Times New Roman" panose="02020603050405020304" pitchFamily="18" charset="0"/>
              </a:rPr>
              <a:t>Freezing stage</a:t>
            </a:r>
          </a:p>
          <a:p>
            <a:pPr algn="just"/>
            <a:r>
              <a:rPr lang="en-US" sz="3200" dirty="0">
                <a:latin typeface="Times New Roman" panose="02020603050405020304" pitchFamily="18" charset="0"/>
                <a:cs typeface="Times New Roman" panose="02020603050405020304" pitchFamily="18" charset="0"/>
              </a:rPr>
              <a:t>The liquid material is frozen before the application of vacuum to avoid frothing, and several methods are used to produce a large frozen surface. </a:t>
            </a:r>
          </a:p>
        </p:txBody>
      </p:sp>
    </p:spTree>
    <p:extLst>
      <p:ext uri="{BB962C8B-B14F-4D97-AF65-F5344CB8AC3E}">
        <p14:creationId xmlns:p14="http://schemas.microsoft.com/office/powerpoint/2010/main" val="22742243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914399"/>
            <a:ext cx="9144000" cy="5172891"/>
          </a:xfrm>
        </p:spPr>
        <p:txBody>
          <a:bodyPr>
            <a:normAutofit lnSpcReduction="10000"/>
          </a:bodyPr>
          <a:lstStyle/>
          <a:p>
            <a:pPr algn="just"/>
            <a:r>
              <a:rPr lang="en-US" sz="3200" b="1" dirty="0">
                <a:latin typeface="Times New Roman" panose="02020603050405020304" pitchFamily="18" charset="0"/>
                <a:cs typeface="Times New Roman" panose="02020603050405020304" pitchFamily="18" charset="0"/>
              </a:rPr>
              <a:t>Shell freezing </a:t>
            </a:r>
            <a:endParaRPr lang="en-US" sz="3200" b="1" dirty="0" smtClean="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This </a:t>
            </a:r>
            <a:r>
              <a:rPr lang="en-US" sz="3200" dirty="0">
                <a:latin typeface="Times New Roman" panose="02020603050405020304" pitchFamily="18" charset="0"/>
                <a:cs typeface="Times New Roman" panose="02020603050405020304" pitchFamily="18" charset="0"/>
              </a:rPr>
              <a:t>is employed for fairly large volumes such as blood products. </a:t>
            </a:r>
            <a:endParaRPr lang="en-US" sz="3200" dirty="0" smtClean="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The </a:t>
            </a:r>
            <a:r>
              <a:rPr lang="en-US" sz="3200" dirty="0">
                <a:latin typeface="Times New Roman" panose="02020603050405020304" pitchFamily="18" charset="0"/>
                <a:cs typeface="Times New Roman" panose="02020603050405020304" pitchFamily="18" charset="0"/>
              </a:rPr>
              <a:t>bottles are rotated slowly and </a:t>
            </a:r>
            <a:r>
              <a:rPr lang="en-US" sz="3200" b="1" dirty="0">
                <a:latin typeface="Times New Roman" panose="02020603050405020304" pitchFamily="18" charset="0"/>
                <a:cs typeface="Times New Roman" panose="02020603050405020304" pitchFamily="18" charset="0"/>
              </a:rPr>
              <a:t>almost horizontally </a:t>
            </a:r>
            <a:r>
              <a:rPr lang="en-US" sz="3200" dirty="0">
                <a:latin typeface="Times New Roman" panose="02020603050405020304" pitchFamily="18" charset="0"/>
                <a:cs typeface="Times New Roman" panose="02020603050405020304" pitchFamily="18" charset="0"/>
              </a:rPr>
              <a:t>in a refrigerated bath. </a:t>
            </a:r>
            <a:endParaRPr lang="en-US" sz="3200" dirty="0" smtClean="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The </a:t>
            </a:r>
            <a:r>
              <a:rPr lang="en-US" sz="3200" dirty="0">
                <a:latin typeface="Times New Roman" panose="02020603050405020304" pitchFamily="18" charset="0"/>
                <a:cs typeface="Times New Roman" panose="02020603050405020304" pitchFamily="18" charset="0"/>
              </a:rPr>
              <a:t>liquid freezes in a thin shell around the inner circumference of the bottle. </a:t>
            </a:r>
            <a:endParaRPr lang="en-US" sz="3200" dirty="0" smtClean="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Freezing </a:t>
            </a:r>
            <a:r>
              <a:rPr lang="en-US" sz="3200" dirty="0">
                <a:latin typeface="Times New Roman" panose="02020603050405020304" pitchFamily="18" charset="0"/>
                <a:cs typeface="Times New Roman" panose="02020603050405020304" pitchFamily="18" charset="0"/>
              </a:rPr>
              <a:t>is slow and large ice crystals form, which is a drawback of this method as they may damage blood </a:t>
            </a:r>
            <a:r>
              <a:rPr lang="en-US" sz="3200" dirty="0" smtClean="0">
                <a:latin typeface="Times New Roman" panose="02020603050405020304" pitchFamily="18" charset="0"/>
                <a:cs typeface="Times New Roman" panose="02020603050405020304" pitchFamily="18" charset="0"/>
              </a:rPr>
              <a:t>cells </a:t>
            </a: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there is a mechanical interaction between ice crystals and cells in which cells are pushed and deformed by the ice crystals</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97112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914399"/>
            <a:ext cx="9144000" cy="5172891"/>
          </a:xfrm>
        </p:spPr>
        <p:txBody>
          <a:bodyPr>
            <a:normAutofit/>
          </a:bodyPr>
          <a:lstStyle/>
          <a:p>
            <a:pPr algn="just"/>
            <a:r>
              <a:rPr lang="en-US" sz="3200" b="1" dirty="0">
                <a:latin typeface="Times New Roman" panose="02020603050405020304" pitchFamily="18" charset="0"/>
                <a:cs typeface="Times New Roman" panose="02020603050405020304" pitchFamily="18" charset="0"/>
              </a:rPr>
              <a:t>In vertical spin freezing </a:t>
            </a:r>
            <a:r>
              <a:rPr lang="en-US" sz="3200" dirty="0">
                <a:latin typeface="Times New Roman" panose="02020603050405020304" pitchFamily="18" charset="0"/>
                <a:cs typeface="Times New Roman" panose="02020603050405020304" pitchFamily="18" charset="0"/>
              </a:rPr>
              <a:t>the bottles are spun individually in a vertical position so that </a:t>
            </a:r>
            <a:r>
              <a:rPr lang="en-US" sz="3200" b="1" dirty="0">
                <a:latin typeface="Times New Roman" panose="02020603050405020304" pitchFamily="18" charset="0"/>
                <a:cs typeface="Times New Roman" panose="02020603050405020304" pitchFamily="18" charset="0"/>
              </a:rPr>
              <a:t>centrifugal force forms a circumferential layer of solution</a:t>
            </a:r>
            <a:r>
              <a:rPr lang="en-US" sz="3200" dirty="0">
                <a:latin typeface="Times New Roman" panose="02020603050405020304" pitchFamily="18" charset="0"/>
                <a:cs typeface="Times New Roman" panose="02020603050405020304" pitchFamily="18" charset="0"/>
              </a:rPr>
              <a:t>, which is cooled by a blast of cold air. </a:t>
            </a:r>
            <a:endParaRPr lang="en-US" sz="3200" dirty="0" smtClean="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The </a:t>
            </a:r>
            <a:r>
              <a:rPr lang="en-US" sz="3200" dirty="0">
                <a:latin typeface="Times New Roman" panose="02020603050405020304" pitchFamily="18" charset="0"/>
                <a:cs typeface="Times New Roman" panose="02020603050405020304" pitchFamily="18" charset="0"/>
              </a:rPr>
              <a:t>solution supercools and freezes rapidly, with the formation of small ice crystals</a:t>
            </a:r>
            <a:r>
              <a:rPr lang="en-US" sz="3200" dirty="0" smtClean="0">
                <a:latin typeface="Times New Roman" panose="02020603050405020304" pitchFamily="18" charset="0"/>
                <a:cs typeface="Times New Roman" panose="02020603050405020304" pitchFamily="18" charset="0"/>
              </a:rPr>
              <a:t>.</a:t>
            </a:r>
          </a:p>
          <a:p>
            <a:pPr algn="just"/>
            <a:r>
              <a:rPr lang="en-US" sz="3200" dirty="0" smtClean="0">
                <a:latin typeface="Times New Roman" panose="02020603050405020304" pitchFamily="18" charset="0"/>
                <a:cs typeface="Times New Roman" panose="02020603050405020304" pitchFamily="18" charset="0"/>
              </a:rPr>
              <a:t>Small ice crystals are preferred for products such as blood and blood plasma.</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73725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914399"/>
            <a:ext cx="9144000" cy="5172891"/>
          </a:xfrm>
        </p:spPr>
        <p:txBody>
          <a:bodyPr>
            <a:normAutofit/>
          </a:bodyPr>
          <a:lstStyle/>
          <a:p>
            <a:pPr algn="just"/>
            <a:r>
              <a:rPr lang="en-US" sz="3200" b="1" dirty="0">
                <a:latin typeface="Times New Roman" panose="02020603050405020304" pitchFamily="18" charset="0"/>
                <a:cs typeface="Times New Roman" panose="02020603050405020304" pitchFamily="18" charset="0"/>
              </a:rPr>
              <a:t>Centrifugal evaporative freezing </a:t>
            </a:r>
            <a:endParaRPr lang="en-US" sz="3200" b="1" dirty="0" smtClean="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This </a:t>
            </a:r>
            <a:r>
              <a:rPr lang="en-US" sz="3200" dirty="0">
                <a:latin typeface="Times New Roman" panose="02020603050405020304" pitchFamily="18" charset="0"/>
                <a:cs typeface="Times New Roman" panose="02020603050405020304" pitchFamily="18" charset="0"/>
              </a:rPr>
              <a:t>is a similar method, where the solution is spun in small containers within a centrifuge. </a:t>
            </a:r>
            <a:endParaRPr lang="en-US" sz="3200" dirty="0" smtClean="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This </a:t>
            </a:r>
            <a:r>
              <a:rPr lang="en-US" sz="3200" dirty="0">
                <a:latin typeface="Times New Roman" panose="02020603050405020304" pitchFamily="18" charset="0"/>
                <a:cs typeface="Times New Roman" panose="02020603050405020304" pitchFamily="18" charset="0"/>
              </a:rPr>
              <a:t>prevents foaming when a vacuum is applied. </a:t>
            </a:r>
            <a:endParaRPr lang="en-US" sz="3200" dirty="0" smtClean="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The </a:t>
            </a:r>
            <a:r>
              <a:rPr lang="en-US" sz="3200" dirty="0">
                <a:latin typeface="Times New Roman" panose="02020603050405020304" pitchFamily="18" charset="0"/>
                <a:cs typeface="Times New Roman" panose="02020603050405020304" pitchFamily="18" charset="0"/>
              </a:rPr>
              <a:t>vacuum causes boiling at room temperature and this removes so much latent heat that the solution cools quickly and </a:t>
            </a:r>
            <a:r>
              <a:rPr lang="en-US" sz="3200" dirty="0" smtClean="0">
                <a:latin typeface="Times New Roman" panose="02020603050405020304" pitchFamily="18" charset="0"/>
                <a:cs typeface="Times New Roman" panose="02020603050405020304" pitchFamily="18" charset="0"/>
              </a:rPr>
              <a:t>snap (rapid/sudden) </a:t>
            </a:r>
            <a:r>
              <a:rPr lang="en-US" sz="3200" dirty="0">
                <a:latin typeface="Times New Roman" panose="02020603050405020304" pitchFamily="18" charset="0"/>
                <a:cs typeface="Times New Roman" panose="02020603050405020304" pitchFamily="18" charset="0"/>
              </a:rPr>
              <a:t>freezes</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58678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914399"/>
            <a:ext cx="9144000" cy="5172891"/>
          </a:xfrm>
        </p:spPr>
        <p:txBody>
          <a:bodyPr>
            <a:normAutofit/>
          </a:bodyPr>
          <a:lstStyle/>
          <a:p>
            <a:pPr algn="just"/>
            <a:r>
              <a:rPr lang="en-US" sz="3200" b="1" dirty="0">
                <a:latin typeface="Times New Roman" panose="02020603050405020304" pitchFamily="18" charset="0"/>
                <a:cs typeface="Times New Roman" panose="02020603050405020304" pitchFamily="18" charset="0"/>
              </a:rPr>
              <a:t>About 20% of the water </a:t>
            </a:r>
            <a:r>
              <a:rPr lang="en-US" sz="3200" dirty="0">
                <a:latin typeface="Times New Roman" panose="02020603050405020304" pitchFamily="18" charset="0"/>
                <a:cs typeface="Times New Roman" panose="02020603050405020304" pitchFamily="18" charset="0"/>
              </a:rPr>
              <a:t>is removed prior to freeze drying and there is no need for refrigeration. Ampoules are usually frozen in this way, a number being spun in a horizontal angled position in a special centrifuge head so that the liquid is thrown outwards and freezes as a </a:t>
            </a:r>
            <a:r>
              <a:rPr lang="en-US" sz="3200" dirty="0" smtClean="0">
                <a:latin typeface="Times New Roman" panose="02020603050405020304" pitchFamily="18" charset="0"/>
                <a:cs typeface="Times New Roman" panose="02020603050405020304" pitchFamily="18" charset="0"/>
              </a:rPr>
              <a:t>wedge.</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1021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914399"/>
            <a:ext cx="9144000" cy="5172891"/>
          </a:xfrm>
        </p:spPr>
        <p:txBody>
          <a:bodyPr>
            <a:normAutofit/>
          </a:bodyPr>
          <a:lstStyle/>
          <a:p>
            <a:pPr algn="just"/>
            <a:r>
              <a:rPr lang="en-US" sz="3200" dirty="0" smtClean="0">
                <a:latin typeface="Times New Roman" panose="02020603050405020304" pitchFamily="18" charset="0"/>
                <a:cs typeface="Times New Roman" panose="02020603050405020304" pitchFamily="18" charset="0"/>
              </a:rPr>
              <a:t>If this is not so, </a:t>
            </a:r>
            <a:r>
              <a:rPr lang="en-US" sz="3200" b="1" dirty="0" smtClean="0">
                <a:latin typeface="Times New Roman" panose="02020603050405020304" pitchFamily="18" charset="0"/>
                <a:cs typeface="Times New Roman" panose="02020603050405020304" pitchFamily="18" charset="0"/>
              </a:rPr>
              <a:t>the water will be taken up from the atmosphere by the lower hydrate as fast as it is formed </a:t>
            </a:r>
            <a:r>
              <a:rPr lang="en-US" sz="3200" dirty="0" smtClean="0">
                <a:latin typeface="Times New Roman" panose="02020603050405020304" pitchFamily="18" charset="0"/>
                <a:cs typeface="Times New Roman" panose="02020603050405020304" pitchFamily="18" charset="0"/>
              </a:rPr>
              <a:t>and the final equilibrium will depend on the rates at which water is lost or taken up by the two hydrates.</a:t>
            </a:r>
          </a:p>
          <a:p>
            <a:pPr algn="just"/>
            <a:endParaRPr lang="en-US" sz="3200" dirty="0" smtClean="0">
              <a:latin typeface="Times New Roman" panose="02020603050405020304" pitchFamily="18" charset="0"/>
              <a:cs typeface="Times New Roman" panose="02020603050405020304" pitchFamily="18" charset="0"/>
            </a:endParaRPr>
          </a:p>
          <a:p>
            <a:pPr algn="just"/>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36957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914399"/>
            <a:ext cx="9144000" cy="5172891"/>
          </a:xfrm>
        </p:spPr>
        <p:txBody>
          <a:bodyPr>
            <a:normAutofit/>
          </a:bodyPr>
          <a:lstStyle/>
          <a:p>
            <a:pPr algn="just"/>
            <a:r>
              <a:rPr lang="en-US" sz="3200" b="1" dirty="0" smtClean="0">
                <a:latin typeface="Times New Roman" panose="02020603050405020304" pitchFamily="18" charset="0"/>
                <a:cs typeface="Times New Roman" panose="02020603050405020304" pitchFamily="18" charset="0"/>
              </a:rPr>
              <a:t>Shelf freezing</a:t>
            </a:r>
          </a:p>
          <a:p>
            <a:pPr algn="just"/>
            <a:r>
              <a:rPr lang="en-US" sz="3200" dirty="0" smtClean="0">
                <a:latin typeface="Times New Roman" panose="02020603050405020304" pitchFamily="18" charset="0"/>
                <a:cs typeface="Times New Roman" panose="02020603050405020304" pitchFamily="18" charset="0"/>
              </a:rPr>
              <a:t>The solution can be frozen in the dryer itself. </a:t>
            </a:r>
          </a:p>
          <a:p>
            <a:pPr algn="just"/>
            <a:r>
              <a:rPr lang="en-US" sz="3200" dirty="0" smtClean="0">
                <a:latin typeface="Times New Roman" panose="02020603050405020304" pitchFamily="18" charset="0"/>
                <a:cs typeface="Times New Roman" panose="02020603050405020304" pitchFamily="18" charset="0"/>
              </a:rPr>
              <a:t>Trays of bulk material or small containers such as antibiotic vials can be frozen by this method.</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30589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914399"/>
            <a:ext cx="9144000" cy="5172891"/>
          </a:xfrm>
        </p:spPr>
        <p:txBody>
          <a:bodyPr>
            <a:normAutofit/>
          </a:bodyPr>
          <a:lstStyle/>
          <a:p>
            <a:pPr algn="just"/>
            <a:r>
              <a:rPr lang="en-US" sz="3200" b="1" dirty="0">
                <a:latin typeface="Times New Roman" panose="02020603050405020304" pitchFamily="18" charset="0"/>
                <a:cs typeface="Times New Roman" panose="02020603050405020304" pitchFamily="18" charset="0"/>
              </a:rPr>
              <a:t>Vacuum application stage</a:t>
            </a:r>
          </a:p>
          <a:p>
            <a:pPr algn="just"/>
            <a:r>
              <a:rPr lang="en-US" sz="3200" dirty="0">
                <a:latin typeface="Times New Roman" panose="02020603050405020304" pitchFamily="18" charset="0"/>
                <a:cs typeface="Times New Roman" panose="02020603050405020304" pitchFamily="18" charset="0"/>
              </a:rPr>
              <a:t>The containers and the frozen material must be connected to a vacuum source sufficient to drop the pressure below the triple point and remove the large volumes of low-pressure vapour formed during drying. </a:t>
            </a:r>
            <a:endParaRPr lang="en-US" sz="3200" dirty="0" smtClean="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Commonly </a:t>
            </a:r>
            <a:r>
              <a:rPr lang="en-US" sz="3200" dirty="0">
                <a:latin typeface="Times New Roman" panose="02020603050405020304" pitchFamily="18" charset="0"/>
                <a:cs typeface="Times New Roman" panose="02020603050405020304" pitchFamily="18" charset="0"/>
              </a:rPr>
              <a:t>a number of bottles or vials are attached to individual outlets of a manifold, which is connected to a vacuum.</a:t>
            </a:r>
          </a:p>
        </p:txBody>
      </p:sp>
    </p:spTree>
    <p:extLst>
      <p:ext uri="{BB962C8B-B14F-4D97-AF65-F5344CB8AC3E}">
        <p14:creationId xmlns:p14="http://schemas.microsoft.com/office/powerpoint/2010/main" val="9766815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914399"/>
            <a:ext cx="9144000" cy="5172891"/>
          </a:xfrm>
        </p:spPr>
        <p:txBody>
          <a:bodyPr>
            <a:normAutofit/>
          </a:bodyPr>
          <a:lstStyle/>
          <a:p>
            <a:pPr algn="just"/>
            <a:r>
              <a:rPr lang="en-US" sz="3200" b="1" dirty="0">
                <a:latin typeface="Times New Roman" panose="02020603050405020304" pitchFamily="18" charset="0"/>
                <a:cs typeface="Times New Roman" panose="02020603050405020304" pitchFamily="18" charset="0"/>
              </a:rPr>
              <a:t>Sublimation stage</a:t>
            </a:r>
          </a:p>
          <a:p>
            <a:pPr algn="just"/>
            <a:r>
              <a:rPr lang="en-US" sz="3200" dirty="0">
                <a:latin typeface="Times New Roman" panose="02020603050405020304" pitchFamily="18" charset="0"/>
                <a:cs typeface="Times New Roman" panose="02020603050405020304" pitchFamily="18" charset="0"/>
              </a:rPr>
              <a:t>Heat of sublimation must be supplied. </a:t>
            </a:r>
            <a:endParaRPr lang="en-US" sz="3200" dirty="0" smtClean="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Under </a:t>
            </a:r>
            <a:r>
              <a:rPr lang="en-US" sz="3200" dirty="0">
                <a:latin typeface="Times New Roman" panose="02020603050405020304" pitchFamily="18" charset="0"/>
                <a:cs typeface="Times New Roman" panose="02020603050405020304" pitchFamily="18" charset="0"/>
              </a:rPr>
              <a:t>these conditions the ice slowly sublimes, leaving a porous solid which still contains about 0.5% moisture after primary drying. </a:t>
            </a:r>
          </a:p>
        </p:txBody>
      </p:sp>
    </p:spTree>
    <p:extLst>
      <p:ext uri="{BB962C8B-B14F-4D97-AF65-F5344CB8AC3E}">
        <p14:creationId xmlns:p14="http://schemas.microsoft.com/office/powerpoint/2010/main" val="8740288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914399"/>
            <a:ext cx="9144000" cy="5172891"/>
          </a:xfrm>
        </p:spPr>
        <p:txBody>
          <a:bodyPr>
            <a:normAutofit/>
          </a:bodyPr>
          <a:lstStyle/>
          <a:p>
            <a:pPr algn="just"/>
            <a:r>
              <a:rPr lang="en-US" sz="3200" b="1" dirty="0">
                <a:latin typeface="Times New Roman" panose="02020603050405020304" pitchFamily="18" charset="0"/>
                <a:cs typeface="Times New Roman" panose="02020603050405020304" pitchFamily="18" charset="0"/>
              </a:rPr>
              <a:t>Primary </a:t>
            </a:r>
            <a:r>
              <a:rPr lang="en-US" sz="3200" b="1" dirty="0" smtClean="0">
                <a:latin typeface="Times New Roman" panose="02020603050405020304" pitchFamily="18" charset="0"/>
                <a:cs typeface="Times New Roman" panose="02020603050405020304" pitchFamily="18" charset="0"/>
              </a:rPr>
              <a:t>drying</a:t>
            </a:r>
          </a:p>
          <a:p>
            <a:pPr algn="just"/>
            <a:r>
              <a:rPr lang="en-US" sz="3200" dirty="0" smtClean="0">
                <a:latin typeface="Times New Roman" panose="02020603050405020304" pitchFamily="18" charset="0"/>
                <a:cs typeface="Times New Roman" panose="02020603050405020304" pitchFamily="18" charset="0"/>
              </a:rPr>
              <a:t>Primary </a:t>
            </a:r>
            <a:r>
              <a:rPr lang="en-US" sz="3200" dirty="0">
                <a:latin typeface="Times New Roman" panose="02020603050405020304" pitchFamily="18" charset="0"/>
                <a:cs typeface="Times New Roman" panose="02020603050405020304" pitchFamily="18" charset="0"/>
              </a:rPr>
              <a:t>drying can reduce the moisture content of a freeze-dried solid to around 0.5%. </a:t>
            </a:r>
            <a:endParaRPr lang="en-US" sz="3200" dirty="0" smtClean="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Further </a:t>
            </a:r>
            <a:r>
              <a:rPr lang="en-US" sz="3200" dirty="0">
                <a:latin typeface="Times New Roman" panose="02020603050405020304" pitchFamily="18" charset="0"/>
                <a:cs typeface="Times New Roman" panose="02020603050405020304" pitchFamily="18" charset="0"/>
              </a:rPr>
              <a:t>reduction can be effected by secondary drying. During the primary drying, the latent heat of sublimation must be provided and the vapour removed.</a:t>
            </a:r>
          </a:p>
        </p:txBody>
      </p:sp>
    </p:spTree>
    <p:extLst>
      <p:ext uri="{BB962C8B-B14F-4D97-AF65-F5344CB8AC3E}">
        <p14:creationId xmlns:p14="http://schemas.microsoft.com/office/powerpoint/2010/main" val="2032651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914399"/>
            <a:ext cx="9144000" cy="5172891"/>
          </a:xfrm>
        </p:spPr>
        <p:txBody>
          <a:bodyPr>
            <a:normAutofit/>
          </a:bodyPr>
          <a:lstStyle/>
          <a:p>
            <a:pPr algn="just"/>
            <a:r>
              <a:rPr lang="en-US" sz="3200" b="1" dirty="0">
                <a:latin typeface="Times New Roman" panose="02020603050405020304" pitchFamily="18" charset="0"/>
                <a:cs typeface="Times New Roman" panose="02020603050405020304" pitchFamily="18" charset="0"/>
              </a:rPr>
              <a:t>Heat </a:t>
            </a:r>
            <a:r>
              <a:rPr lang="en-US" sz="3200" b="1" dirty="0" smtClean="0">
                <a:latin typeface="Times New Roman" panose="02020603050405020304" pitchFamily="18" charset="0"/>
                <a:cs typeface="Times New Roman" panose="02020603050405020304" pitchFamily="18" charset="0"/>
              </a:rPr>
              <a:t>transfer</a:t>
            </a:r>
          </a:p>
          <a:p>
            <a:pPr algn="just"/>
            <a:r>
              <a:rPr lang="en-US" sz="3200" dirty="0" smtClean="0">
                <a:latin typeface="Times New Roman" panose="02020603050405020304" pitchFamily="18" charset="0"/>
                <a:cs typeface="Times New Roman" panose="02020603050405020304" pitchFamily="18" charset="0"/>
              </a:rPr>
              <a:t>Heat </a:t>
            </a:r>
            <a:r>
              <a:rPr lang="en-US" sz="3200" dirty="0">
                <a:latin typeface="Times New Roman" panose="02020603050405020304" pitchFamily="18" charset="0"/>
                <a:cs typeface="Times New Roman" panose="02020603050405020304" pitchFamily="18" charset="0"/>
              </a:rPr>
              <a:t>transfer is critical: insufficient heat input prolongs the process, which is already slow, and excess heat will cause melting. </a:t>
            </a:r>
            <a:endParaRPr lang="en-US" sz="3200" dirty="0" smtClean="0">
              <a:latin typeface="Times New Roman" panose="02020603050405020304" pitchFamily="18" charset="0"/>
              <a:cs typeface="Times New Roman" panose="02020603050405020304" pitchFamily="18" charset="0"/>
            </a:endParaRPr>
          </a:p>
          <a:p>
            <a:pPr algn="just"/>
            <a:r>
              <a:rPr lang="en-US" sz="3200" dirty="0" err="1" smtClean="0">
                <a:latin typeface="Times New Roman" panose="02020603050405020304" pitchFamily="18" charset="0"/>
                <a:cs typeface="Times New Roman" panose="02020603050405020304" pitchFamily="18" charset="0"/>
              </a:rPr>
              <a:t>Prefrozen</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bottles - of blood, for example - are placed in individually heated cylinders, or are connected to a manifold when heat can be taken from the atmosphere.</a:t>
            </a:r>
          </a:p>
        </p:txBody>
      </p:sp>
    </p:spTree>
    <p:extLst>
      <p:ext uri="{BB962C8B-B14F-4D97-AF65-F5344CB8AC3E}">
        <p14:creationId xmlns:p14="http://schemas.microsoft.com/office/powerpoint/2010/main" val="24277243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914399"/>
            <a:ext cx="9144000" cy="5172891"/>
          </a:xfrm>
        </p:spPr>
        <p:txBody>
          <a:bodyPr>
            <a:normAutofit/>
          </a:bodyPr>
          <a:lstStyle/>
          <a:p>
            <a:pPr algn="just"/>
            <a:r>
              <a:rPr lang="en-US" sz="3200" b="1" dirty="0">
                <a:latin typeface="Times New Roman" panose="02020603050405020304" pitchFamily="18" charset="0"/>
                <a:cs typeface="Times New Roman" panose="02020603050405020304" pitchFamily="18" charset="0"/>
              </a:rPr>
              <a:t>Shelf-frozen materials </a:t>
            </a:r>
            <a:r>
              <a:rPr lang="en-US" sz="3200" dirty="0">
                <a:latin typeface="Times New Roman" panose="02020603050405020304" pitchFamily="18" charset="0"/>
                <a:cs typeface="Times New Roman" panose="02020603050405020304" pitchFamily="18" charset="0"/>
              </a:rPr>
              <a:t>are heated from the drier shelf, whereas ampoules may be left on the centrifuge head or may be placed on a manifold, but in either case heat from the atmosphere is </a:t>
            </a:r>
            <a:r>
              <a:rPr lang="en-US" sz="3200" dirty="0" smtClean="0">
                <a:latin typeface="Times New Roman" panose="02020603050405020304" pitchFamily="18" charset="0"/>
                <a:cs typeface="Times New Roman" panose="02020603050405020304" pitchFamily="18" charset="0"/>
              </a:rPr>
              <a:t>sufficient.</a:t>
            </a:r>
            <a:endParaRPr lang="en-US" sz="3200" dirty="0">
              <a:latin typeface="Times New Roman" panose="02020603050405020304" pitchFamily="18" charset="0"/>
              <a:cs typeface="Times New Roman" panose="02020603050405020304" pitchFamily="18" charset="0"/>
            </a:endParaRPr>
          </a:p>
          <a:p>
            <a:pPr algn="just"/>
            <a:r>
              <a:rPr lang="en-US" sz="3200" dirty="0">
                <a:latin typeface="Times New Roman" panose="02020603050405020304" pitchFamily="18" charset="0"/>
                <a:cs typeface="Times New Roman" panose="02020603050405020304" pitchFamily="18" charset="0"/>
              </a:rPr>
              <a:t>In all cases the heat transfer must be controlled, as only about 5 W m-2 K-1 is needed and overheating will lead to melting.</a:t>
            </a:r>
          </a:p>
        </p:txBody>
      </p:sp>
    </p:spTree>
    <p:extLst>
      <p:ext uri="{BB962C8B-B14F-4D97-AF65-F5344CB8AC3E}">
        <p14:creationId xmlns:p14="http://schemas.microsoft.com/office/powerpoint/2010/main" val="6918395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914399"/>
            <a:ext cx="9144000" cy="5172891"/>
          </a:xfrm>
        </p:spPr>
        <p:txBody>
          <a:bodyPr>
            <a:normAutofit/>
          </a:bodyPr>
          <a:lstStyle/>
          <a:p>
            <a:pPr algn="just"/>
            <a:r>
              <a:rPr lang="en-US" sz="3200" b="1" dirty="0">
                <a:latin typeface="Times New Roman" panose="02020603050405020304" pitchFamily="18" charset="0"/>
                <a:cs typeface="Times New Roman" panose="02020603050405020304" pitchFamily="18" charset="0"/>
              </a:rPr>
              <a:t>Vapour </a:t>
            </a:r>
            <a:r>
              <a:rPr lang="en-US" sz="3200" b="1" dirty="0" smtClean="0">
                <a:latin typeface="Times New Roman" panose="02020603050405020304" pitchFamily="18" charset="0"/>
                <a:cs typeface="Times New Roman" panose="02020603050405020304" pitchFamily="18" charset="0"/>
              </a:rPr>
              <a:t>removal</a:t>
            </a:r>
          </a:p>
          <a:p>
            <a:pPr algn="just"/>
            <a:r>
              <a:rPr lang="en-US" sz="3200" dirty="0" smtClean="0">
                <a:latin typeface="Times New Roman" panose="02020603050405020304" pitchFamily="18" charset="0"/>
                <a:cs typeface="Times New Roman" panose="02020603050405020304" pitchFamily="18" charset="0"/>
              </a:rPr>
              <a:t>The </a:t>
            </a:r>
            <a:r>
              <a:rPr lang="en-US" sz="3200" dirty="0">
                <a:latin typeface="Times New Roman" panose="02020603050405020304" pitchFamily="18" charset="0"/>
                <a:cs typeface="Times New Roman" panose="02020603050405020304" pitchFamily="18" charset="0"/>
              </a:rPr>
              <a:t>vapour formed must be continually removed to avoid a pressure rise that would stop sublimation. </a:t>
            </a:r>
            <a:endParaRPr lang="en-US" sz="3200" dirty="0" smtClean="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To </a:t>
            </a:r>
            <a:r>
              <a:rPr lang="en-US" sz="3200" dirty="0">
                <a:latin typeface="Times New Roman" panose="02020603050405020304" pitchFamily="18" charset="0"/>
                <a:cs typeface="Times New Roman" panose="02020603050405020304" pitchFamily="18" charset="0"/>
              </a:rPr>
              <a:t>reduce the pressure sufficiently it is necessary to use efficient vacuum </a:t>
            </a:r>
            <a:r>
              <a:rPr lang="en-US" sz="3200" dirty="0" smtClean="0">
                <a:latin typeface="Times New Roman" panose="02020603050405020304" pitchFamily="18" charset="0"/>
                <a:cs typeface="Times New Roman" panose="02020603050405020304" pitchFamily="18" charset="0"/>
              </a:rPr>
              <a:t>pumps.</a:t>
            </a:r>
          </a:p>
          <a:p>
            <a:pPr algn="just"/>
            <a:r>
              <a:rPr lang="en-US" sz="3200" dirty="0" smtClean="0">
                <a:latin typeface="Times New Roman" panose="02020603050405020304" pitchFamily="18" charset="0"/>
                <a:cs typeface="Times New Roman" panose="02020603050405020304" pitchFamily="18" charset="0"/>
              </a:rPr>
              <a:t>On </a:t>
            </a:r>
            <a:r>
              <a:rPr lang="en-US" sz="3200" dirty="0">
                <a:latin typeface="Times New Roman" panose="02020603050405020304" pitchFamily="18" charset="0"/>
                <a:cs typeface="Times New Roman" panose="02020603050405020304" pitchFamily="18" charset="0"/>
              </a:rPr>
              <a:t>the small scale, vapour is absorbed by a desiccant such as phosphorus pentoxide, or is cooled in a small condenser with solid carbon dioxide. </a:t>
            </a:r>
          </a:p>
        </p:txBody>
      </p:sp>
    </p:spTree>
    <p:extLst>
      <p:ext uri="{BB962C8B-B14F-4D97-AF65-F5344CB8AC3E}">
        <p14:creationId xmlns:p14="http://schemas.microsoft.com/office/powerpoint/2010/main" val="35337142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914399"/>
            <a:ext cx="9144000" cy="5172891"/>
          </a:xfrm>
        </p:spPr>
        <p:txBody>
          <a:bodyPr>
            <a:normAutofit/>
          </a:bodyPr>
          <a:lstStyle/>
          <a:p>
            <a:pPr algn="just"/>
            <a:r>
              <a:rPr lang="en-US" sz="3200" dirty="0">
                <a:latin typeface="Times New Roman" panose="02020603050405020304" pitchFamily="18" charset="0"/>
                <a:cs typeface="Times New Roman" panose="02020603050405020304" pitchFamily="18" charset="0"/>
              </a:rPr>
              <a:t> On the large scale vapour is commonly removed by pumping, but the pumps must be of large capacity and not affected by </a:t>
            </a:r>
            <a:r>
              <a:rPr lang="en-US" sz="3200" dirty="0" smtClean="0">
                <a:latin typeface="Times New Roman" panose="02020603050405020304" pitchFamily="18" charset="0"/>
                <a:cs typeface="Times New Roman" panose="02020603050405020304" pitchFamily="18" charset="0"/>
              </a:rPr>
              <a:t>moisture.</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17367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914399"/>
            <a:ext cx="9144000" cy="5172891"/>
          </a:xfrm>
        </p:spPr>
        <p:txBody>
          <a:bodyPr>
            <a:normAutofit/>
          </a:bodyPr>
          <a:lstStyle/>
          <a:p>
            <a:pPr algn="just"/>
            <a:r>
              <a:rPr lang="en-US" sz="3200" b="1" dirty="0">
                <a:latin typeface="Times New Roman" panose="02020603050405020304" pitchFamily="18" charset="0"/>
                <a:cs typeface="Times New Roman" panose="02020603050405020304" pitchFamily="18" charset="0"/>
              </a:rPr>
              <a:t>Rate of drying </a:t>
            </a:r>
            <a:endParaRPr lang="en-US" sz="3200" b="1" dirty="0" smtClean="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The </a:t>
            </a:r>
            <a:r>
              <a:rPr lang="en-US" sz="3200" dirty="0">
                <a:latin typeface="Times New Roman" panose="02020603050405020304" pitchFamily="18" charset="0"/>
                <a:cs typeface="Times New Roman" panose="02020603050405020304" pitchFamily="18" charset="0"/>
              </a:rPr>
              <a:t>rate of drying in freeze drying is very slow, the ice being removed at a rate of about only 1 mm depth per </a:t>
            </a:r>
            <a:r>
              <a:rPr lang="en-US" sz="3200" dirty="0" smtClean="0">
                <a:latin typeface="Times New Roman" panose="02020603050405020304" pitchFamily="18" charset="0"/>
                <a:cs typeface="Times New Roman" panose="02020603050405020304" pitchFamily="18" charset="0"/>
              </a:rPr>
              <a:t>hour.</a:t>
            </a:r>
          </a:p>
          <a:p>
            <a:pPr algn="just"/>
            <a:r>
              <a:rPr lang="en-US" sz="3200" dirty="0" smtClean="0">
                <a:latin typeface="Times New Roman" panose="02020603050405020304" pitchFamily="18" charset="0"/>
                <a:cs typeface="Times New Roman" panose="02020603050405020304" pitchFamily="18" charset="0"/>
              </a:rPr>
              <a:t>Any attempt to increase sublimation involves raising the heat transfer coefficient and would only lead to melting.</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42108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914399"/>
            <a:ext cx="9144000" cy="5172891"/>
          </a:xfrm>
        </p:spPr>
        <p:txBody>
          <a:bodyPr>
            <a:normAutofit/>
          </a:bodyPr>
          <a:lstStyle/>
          <a:p>
            <a:pPr algn="just"/>
            <a:r>
              <a:rPr lang="en-US" sz="3200" b="1" dirty="0">
                <a:latin typeface="Times New Roman" panose="02020603050405020304" pitchFamily="18" charset="0"/>
                <a:cs typeface="Times New Roman" panose="02020603050405020304" pitchFamily="18" charset="0"/>
              </a:rPr>
              <a:t>Secondary drying</a:t>
            </a:r>
          </a:p>
          <a:p>
            <a:pPr algn="just"/>
            <a:r>
              <a:rPr lang="en-US" sz="3200" dirty="0">
                <a:latin typeface="Times New Roman" panose="02020603050405020304" pitchFamily="18" charset="0"/>
                <a:cs typeface="Times New Roman" panose="02020603050405020304" pitchFamily="18" charset="0"/>
              </a:rPr>
              <a:t>The removal of residual moisture at the end of primary drying is performed by raising the temperature of the solid to as high as 50 or 60°C. </a:t>
            </a:r>
            <a:endParaRPr lang="en-US" sz="3200" dirty="0" smtClean="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A </a:t>
            </a:r>
            <a:r>
              <a:rPr lang="en-US" sz="3200" dirty="0">
                <a:latin typeface="Times New Roman" panose="02020603050405020304" pitchFamily="18" charset="0"/>
                <a:cs typeface="Times New Roman" panose="02020603050405020304" pitchFamily="18" charset="0"/>
              </a:rPr>
              <a:t>high temperature is permissible for many materials because the small amount of moisture remaining is not sufficient to cause spoilage.</a:t>
            </a:r>
          </a:p>
        </p:txBody>
      </p:sp>
    </p:spTree>
    <p:extLst>
      <p:ext uri="{BB962C8B-B14F-4D97-AF65-F5344CB8AC3E}">
        <p14:creationId xmlns:p14="http://schemas.microsoft.com/office/powerpoint/2010/main" val="1935252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914399"/>
            <a:ext cx="9144000" cy="5172891"/>
          </a:xfrm>
        </p:spPr>
        <p:txBody>
          <a:bodyPr>
            <a:normAutofit/>
          </a:bodyPr>
          <a:lstStyle/>
          <a:p>
            <a:pPr algn="just"/>
            <a:r>
              <a:rPr lang="en-US" sz="3200" dirty="0" smtClean="0">
                <a:latin typeface="Times New Roman" panose="02020603050405020304" pitchFamily="18" charset="0"/>
                <a:cs typeface="Times New Roman" panose="02020603050405020304" pitchFamily="18" charset="0"/>
              </a:rPr>
              <a:t>For example the behavior of various forms of sodium carbonate may be represented by the following scheme.</a:t>
            </a:r>
          </a:p>
          <a:p>
            <a:pPr algn="just"/>
            <a:endParaRPr lang="en-US" sz="3200" dirty="0">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2"/>
          <a:stretch>
            <a:fillRect/>
          </a:stretch>
        </p:blipFill>
        <p:spPr>
          <a:xfrm>
            <a:off x="2730136" y="2871787"/>
            <a:ext cx="7262949" cy="3529013"/>
          </a:xfrm>
          <a:prstGeom prst="rect">
            <a:avLst/>
          </a:prstGeom>
        </p:spPr>
      </p:pic>
    </p:spTree>
    <p:extLst>
      <p:ext uri="{BB962C8B-B14F-4D97-AF65-F5344CB8AC3E}">
        <p14:creationId xmlns:p14="http://schemas.microsoft.com/office/powerpoint/2010/main" val="32211500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914399"/>
            <a:ext cx="9144000" cy="5172891"/>
          </a:xfrm>
        </p:spPr>
        <p:txBody>
          <a:bodyPr>
            <a:normAutofit/>
          </a:bodyPr>
          <a:lstStyle/>
          <a:p>
            <a:pPr algn="just"/>
            <a:r>
              <a:rPr lang="en-US" sz="3200" b="1" dirty="0">
                <a:latin typeface="Times New Roman" panose="02020603050405020304" pitchFamily="18" charset="0"/>
                <a:cs typeface="Times New Roman" panose="02020603050405020304" pitchFamily="18" charset="0"/>
              </a:rPr>
              <a:t>Packaging</a:t>
            </a:r>
          </a:p>
          <a:p>
            <a:pPr algn="just"/>
            <a:r>
              <a:rPr lang="en-US" sz="3200" dirty="0">
                <a:latin typeface="Times New Roman" panose="02020603050405020304" pitchFamily="18" charset="0"/>
                <a:cs typeface="Times New Roman" panose="02020603050405020304" pitchFamily="18" charset="0"/>
              </a:rPr>
              <a:t>Attention must be paid to packaging freeze-dried products to ensure protection from moisture. Containers should be closed without contacting the atmosphere, if possible, and ampoules, for example, are sealed on the manifold while still under vacuum. Otherwise, the closing must be carried out under controlled atmospheric conditions.</a:t>
            </a:r>
          </a:p>
        </p:txBody>
      </p:sp>
    </p:spTree>
    <p:extLst>
      <p:ext uri="{BB962C8B-B14F-4D97-AF65-F5344CB8AC3E}">
        <p14:creationId xmlns:p14="http://schemas.microsoft.com/office/powerpoint/2010/main" val="14964856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914399"/>
            <a:ext cx="9144000" cy="5172891"/>
          </a:xfrm>
        </p:spPr>
        <p:txBody>
          <a:bodyPr>
            <a:normAutofit/>
          </a:bodyPr>
          <a:lstStyle/>
          <a:p>
            <a:pPr algn="just"/>
            <a:r>
              <a:rPr lang="en-US" sz="3200" b="1" dirty="0">
                <a:latin typeface="Times New Roman" panose="02020603050405020304" pitchFamily="18" charset="0"/>
                <a:cs typeface="Times New Roman" panose="02020603050405020304" pitchFamily="18" charset="0"/>
              </a:rPr>
              <a:t>Advantages</a:t>
            </a:r>
          </a:p>
          <a:p>
            <a:pPr algn="just"/>
            <a:r>
              <a:rPr lang="en-US" sz="3200" dirty="0">
                <a:latin typeface="Times New Roman" panose="02020603050405020304" pitchFamily="18" charset="0"/>
                <a:cs typeface="Times New Roman" panose="02020603050405020304" pitchFamily="18" charset="0"/>
              </a:rPr>
              <a:t>As a result of the character of the process, freeze drying has certain special advantages:</a:t>
            </a:r>
          </a:p>
          <a:p>
            <a:pPr algn="just"/>
            <a:r>
              <a:rPr lang="en-US" sz="3200" dirty="0">
                <a:latin typeface="Times New Roman" panose="02020603050405020304" pitchFamily="18" charset="0"/>
                <a:cs typeface="Times New Roman" panose="02020603050405020304" pitchFamily="18" charset="0"/>
              </a:rPr>
              <a:t>1. Drying takes place at very low temperatures, so that enzyme action is inhibited and chemical decomposition, particularly hydrolysis, is minimized.</a:t>
            </a:r>
          </a:p>
        </p:txBody>
      </p:sp>
    </p:spTree>
    <p:extLst>
      <p:ext uri="{BB962C8B-B14F-4D97-AF65-F5344CB8AC3E}">
        <p14:creationId xmlns:p14="http://schemas.microsoft.com/office/powerpoint/2010/main" val="23921512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914399"/>
            <a:ext cx="9144000" cy="5172891"/>
          </a:xfrm>
        </p:spPr>
        <p:txBody>
          <a:bodyPr>
            <a:normAutofit/>
          </a:bodyPr>
          <a:lstStyle/>
          <a:p>
            <a:pPr algn="just"/>
            <a:r>
              <a:rPr lang="en-US" sz="3200" dirty="0">
                <a:latin typeface="Times New Roman" panose="02020603050405020304" pitchFamily="18" charset="0"/>
                <a:cs typeface="Times New Roman" panose="02020603050405020304" pitchFamily="18" charset="0"/>
              </a:rPr>
              <a:t>2. The solution is frozen such that the final dry product is a network of solid occupying the same volume as the original solution. Thus, the product is light and porous. </a:t>
            </a:r>
            <a:endParaRPr lang="en-US" sz="3200" dirty="0" smtClean="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3</a:t>
            </a:r>
            <a:r>
              <a:rPr lang="en-US" sz="3200" dirty="0">
                <a:latin typeface="Times New Roman" panose="02020603050405020304" pitchFamily="18" charset="0"/>
                <a:cs typeface="Times New Roman" panose="02020603050405020304" pitchFamily="18" charset="0"/>
              </a:rPr>
              <a:t>. The porous form of the product gives ready </a:t>
            </a:r>
            <a:r>
              <a:rPr lang="en-US" sz="3200" dirty="0" smtClean="0">
                <a:latin typeface="Times New Roman" panose="02020603050405020304" pitchFamily="18" charset="0"/>
                <a:cs typeface="Times New Roman" panose="02020603050405020304" pitchFamily="18" charset="0"/>
              </a:rPr>
              <a:t>solubility.</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79191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914399"/>
            <a:ext cx="9144000" cy="5172891"/>
          </a:xfrm>
        </p:spPr>
        <p:txBody>
          <a:bodyPr>
            <a:normAutofit/>
          </a:bodyPr>
          <a:lstStyle/>
          <a:p>
            <a:pPr algn="just"/>
            <a:r>
              <a:rPr lang="en-US" sz="3200" dirty="0">
                <a:latin typeface="Times New Roman" panose="02020603050405020304" pitchFamily="18" charset="0"/>
                <a:cs typeface="Times New Roman" panose="02020603050405020304" pitchFamily="18" charset="0"/>
              </a:rPr>
              <a:t>4. There is no concentration of the solution prior to drying. </a:t>
            </a:r>
            <a:endParaRPr lang="en-US" sz="3200" dirty="0" smtClean="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Hence</a:t>
            </a:r>
            <a:r>
              <a:rPr lang="en-US" sz="3200" dirty="0">
                <a:latin typeface="Times New Roman" panose="02020603050405020304" pitchFamily="18" charset="0"/>
                <a:cs typeface="Times New Roman" panose="02020603050405020304" pitchFamily="18" charset="0"/>
              </a:rPr>
              <a:t>, salts do not concentrate and denature proteins, as occurs with other drying methods. </a:t>
            </a:r>
            <a:endParaRPr lang="en-US" sz="3200" dirty="0" smtClean="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5</a:t>
            </a:r>
            <a:r>
              <a:rPr lang="en-US" sz="3200" dirty="0">
                <a:latin typeface="Times New Roman" panose="02020603050405020304" pitchFamily="18" charset="0"/>
                <a:cs typeface="Times New Roman" panose="02020603050405020304" pitchFamily="18" charset="0"/>
              </a:rPr>
              <a:t>. As the process takes place under high vacuum there is little contact with air, and oxidation is minimized.</a:t>
            </a:r>
          </a:p>
        </p:txBody>
      </p:sp>
    </p:spTree>
    <p:extLst>
      <p:ext uri="{BB962C8B-B14F-4D97-AF65-F5344CB8AC3E}">
        <p14:creationId xmlns:p14="http://schemas.microsoft.com/office/powerpoint/2010/main" val="39459111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914399"/>
            <a:ext cx="9144000" cy="5172891"/>
          </a:xfrm>
        </p:spPr>
        <p:txBody>
          <a:bodyPr>
            <a:normAutofit/>
          </a:bodyPr>
          <a:lstStyle/>
          <a:p>
            <a:pPr algn="just"/>
            <a:r>
              <a:rPr lang="en-US" sz="3200" b="1" dirty="0">
                <a:latin typeface="Times New Roman" panose="02020603050405020304" pitchFamily="18" charset="0"/>
                <a:cs typeface="Times New Roman" panose="02020603050405020304" pitchFamily="18" charset="0"/>
              </a:rPr>
              <a:t>Disadvantages</a:t>
            </a:r>
          </a:p>
          <a:p>
            <a:pPr algn="just"/>
            <a:r>
              <a:rPr lang="en-US" sz="3200" dirty="0">
                <a:latin typeface="Times New Roman" panose="02020603050405020304" pitchFamily="18" charset="0"/>
                <a:cs typeface="Times New Roman" panose="02020603050405020304" pitchFamily="18" charset="0"/>
              </a:rPr>
              <a:t>There are two main disadvantages of freeze drying:</a:t>
            </a:r>
          </a:p>
          <a:p>
            <a:pPr marL="514350" indent="-514350" algn="just">
              <a:buAutoNum type="arabicPeriod"/>
            </a:pPr>
            <a:r>
              <a:rPr lang="en-US" sz="3200" dirty="0" smtClean="0">
                <a:latin typeface="Times New Roman" panose="02020603050405020304" pitchFamily="18" charset="0"/>
                <a:cs typeface="Times New Roman" panose="02020603050405020304" pitchFamily="18" charset="0"/>
              </a:rPr>
              <a:t>The </a:t>
            </a:r>
            <a:r>
              <a:rPr lang="en-US" sz="3200" dirty="0">
                <a:latin typeface="Times New Roman" panose="02020603050405020304" pitchFamily="18" charset="0"/>
                <a:cs typeface="Times New Roman" panose="02020603050405020304" pitchFamily="18" charset="0"/>
              </a:rPr>
              <a:t>porosity, ready solubility and complete dryness yield a very hygroscopic product. </a:t>
            </a:r>
            <a:endParaRPr lang="en-US" sz="3200" dirty="0" smtClean="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Unless </a:t>
            </a:r>
            <a:r>
              <a:rPr lang="en-US" sz="3200" dirty="0">
                <a:latin typeface="Times New Roman" panose="02020603050405020304" pitchFamily="18" charset="0"/>
                <a:cs typeface="Times New Roman" panose="02020603050405020304" pitchFamily="18" charset="0"/>
              </a:rPr>
              <a:t>products are dried in their final container and sealed in situ, packaging requires special conditions.</a:t>
            </a:r>
          </a:p>
        </p:txBody>
      </p:sp>
    </p:spTree>
    <p:extLst>
      <p:ext uri="{BB962C8B-B14F-4D97-AF65-F5344CB8AC3E}">
        <p14:creationId xmlns:p14="http://schemas.microsoft.com/office/powerpoint/2010/main" val="41811082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914399"/>
            <a:ext cx="9144000" cy="5172891"/>
          </a:xfrm>
        </p:spPr>
        <p:txBody>
          <a:bodyPr>
            <a:normAutofit/>
          </a:bodyPr>
          <a:lstStyle/>
          <a:p>
            <a:pPr algn="just"/>
            <a:r>
              <a:rPr lang="en-US" sz="3200" dirty="0" smtClean="0">
                <a:latin typeface="Times New Roman" panose="02020603050405020304" pitchFamily="18" charset="0"/>
                <a:cs typeface="Times New Roman" panose="02020603050405020304" pitchFamily="18" charset="0"/>
              </a:rPr>
              <a:t>2. The </a:t>
            </a:r>
            <a:r>
              <a:rPr lang="en-US" sz="3200" dirty="0">
                <a:latin typeface="Times New Roman" panose="02020603050405020304" pitchFamily="18" charset="0"/>
                <a:cs typeface="Times New Roman" panose="02020603050405020304" pitchFamily="18" charset="0"/>
              </a:rPr>
              <a:t>process is very slow and uses complicated plant, which is very expensive. </a:t>
            </a:r>
            <a:endParaRPr lang="en-US" sz="3200" dirty="0" smtClean="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It </a:t>
            </a:r>
            <a:r>
              <a:rPr lang="en-US" sz="3200" dirty="0">
                <a:latin typeface="Times New Roman" panose="02020603050405020304" pitchFamily="18" charset="0"/>
                <a:cs typeface="Times New Roman" panose="02020603050405020304" pitchFamily="18" charset="0"/>
              </a:rPr>
              <a:t>is not a general method of drying, therefore, but is limited to certain types of valuable products which, because of their heat sensitivity, cannot be dried by any other means.</a:t>
            </a:r>
          </a:p>
        </p:txBody>
      </p:sp>
    </p:spTree>
    <p:extLst>
      <p:ext uri="{BB962C8B-B14F-4D97-AF65-F5344CB8AC3E}">
        <p14:creationId xmlns:p14="http://schemas.microsoft.com/office/powerpoint/2010/main" val="10442985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914399"/>
            <a:ext cx="9144000" cy="5172891"/>
          </a:xfrm>
        </p:spPr>
        <p:txBody>
          <a:bodyPr>
            <a:normAutofit/>
          </a:bodyPr>
          <a:lstStyle/>
          <a:p>
            <a:pPr algn="just"/>
            <a:r>
              <a:rPr lang="en-US" sz="3200" b="1" dirty="0">
                <a:latin typeface="Times New Roman" panose="02020603050405020304" pitchFamily="18" charset="0"/>
                <a:cs typeface="Times New Roman" panose="02020603050405020304" pitchFamily="18" charset="0"/>
              </a:rPr>
              <a:t>Uses of freeze drying</a:t>
            </a:r>
          </a:p>
          <a:p>
            <a:pPr algn="just"/>
            <a:r>
              <a:rPr lang="en-US" sz="3200" dirty="0">
                <a:latin typeface="Times New Roman" panose="02020603050405020304" pitchFamily="18" charset="0"/>
                <a:cs typeface="Times New Roman" panose="02020603050405020304" pitchFamily="18" charset="0"/>
              </a:rPr>
              <a:t>The method is used for products that cannot be dried by any other heat method. </a:t>
            </a:r>
            <a:endParaRPr lang="en-US" sz="3200" dirty="0" smtClean="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These </a:t>
            </a:r>
            <a:r>
              <a:rPr lang="en-US" sz="3200" dirty="0">
                <a:latin typeface="Times New Roman" panose="02020603050405020304" pitchFamily="18" charset="0"/>
                <a:cs typeface="Times New Roman" panose="02020603050405020304" pitchFamily="18" charset="0"/>
              </a:rPr>
              <a:t>include biological products, for example some antibiotics, blood products, vaccines (such as BCG, yellow fever, smallpox), enzyme preparations (such as hyaluronidase) and microbiological cultures. </a:t>
            </a:r>
            <a:endParaRPr lang="en-US" sz="3200" dirty="0" smtClean="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The </a:t>
            </a:r>
            <a:r>
              <a:rPr lang="en-US" sz="3200" dirty="0">
                <a:latin typeface="Times New Roman" panose="02020603050405020304" pitchFamily="18" charset="0"/>
                <a:cs typeface="Times New Roman" panose="02020603050405020304" pitchFamily="18" charset="0"/>
              </a:rPr>
              <a:t>latter enables specific microbiological species and strains to be stored for long periods with a viability of about 10% on reconstitution.</a:t>
            </a:r>
          </a:p>
        </p:txBody>
      </p:sp>
    </p:spTree>
    <p:extLst>
      <p:ext uri="{BB962C8B-B14F-4D97-AF65-F5344CB8AC3E}">
        <p14:creationId xmlns:p14="http://schemas.microsoft.com/office/powerpoint/2010/main" val="219584220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914399"/>
            <a:ext cx="9144000" cy="5172891"/>
          </a:xfrm>
        </p:spPr>
        <p:txBody>
          <a:bodyPr>
            <a:normAutofit/>
          </a:bodyPr>
          <a:lstStyle/>
          <a:p>
            <a:pPr algn="just"/>
            <a:r>
              <a:rPr lang="en-US" sz="3200" b="1" dirty="0">
                <a:latin typeface="Times New Roman" panose="02020603050405020304" pitchFamily="18" charset="0"/>
                <a:cs typeface="Times New Roman" panose="02020603050405020304" pitchFamily="18" charset="0"/>
              </a:rPr>
              <a:t>Elutriation</a:t>
            </a:r>
            <a:r>
              <a:rPr lang="en-US" sz="3200" dirty="0">
                <a:latin typeface="Times New Roman" panose="02020603050405020304" pitchFamily="18" charset="0"/>
                <a:cs typeface="Times New Roman" panose="02020603050405020304" pitchFamily="18" charset="0"/>
              </a:rPr>
              <a:t> </a:t>
            </a:r>
            <a:endParaRPr lang="en-US" sz="3200" dirty="0" smtClean="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It is </a:t>
            </a:r>
            <a:r>
              <a:rPr lang="en-US" sz="3200" dirty="0">
                <a:latin typeface="Times New Roman" panose="02020603050405020304" pitchFamily="18" charset="0"/>
                <a:cs typeface="Times New Roman" panose="02020603050405020304" pitchFamily="18" charset="0"/>
              </a:rPr>
              <a:t>a process of sizing particles by means of an upward current of fluid, usually water or air. The process is the reverse of gravity </a:t>
            </a:r>
            <a:r>
              <a:rPr lang="en-US" sz="3200" dirty="0" smtClean="0">
                <a:latin typeface="Times New Roman" panose="02020603050405020304" pitchFamily="18" charset="0"/>
                <a:cs typeface="Times New Roman" panose="02020603050405020304" pitchFamily="18" charset="0"/>
              </a:rPr>
              <a:t>sedimentation.</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88888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914399"/>
            <a:ext cx="9144000" cy="5172891"/>
          </a:xfrm>
        </p:spPr>
        <p:txBody>
          <a:bodyPr>
            <a:normAutofit/>
          </a:bodyPr>
          <a:lstStyle/>
          <a:p>
            <a:pPr algn="just"/>
            <a:r>
              <a:rPr lang="en-US" sz="3200" dirty="0">
                <a:latin typeface="Times New Roman" panose="02020603050405020304" pitchFamily="18" charset="0"/>
                <a:cs typeface="Times New Roman" panose="02020603050405020304" pitchFamily="18" charset="0"/>
              </a:rPr>
              <a:t>Elutriation is a technique in which the fluid flows in an opposite direction to the sedimentation movement, so that in gravitational elutriators particles move vertically downwards while the fluid travels vertically upwards. </a:t>
            </a:r>
            <a:endParaRPr lang="en-US" sz="3200" dirty="0" smtClean="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If </a:t>
            </a:r>
            <a:r>
              <a:rPr lang="en-US" sz="3200" dirty="0">
                <a:latin typeface="Times New Roman" panose="02020603050405020304" pitchFamily="18" charset="0"/>
                <a:cs typeface="Times New Roman" panose="02020603050405020304" pitchFamily="18" charset="0"/>
              </a:rPr>
              <a:t>the upward velocity of the fluid is less than the settling velocity of the particle, sedimentation occurs and the particle moves downwards against the flow of fluid. </a:t>
            </a:r>
          </a:p>
        </p:txBody>
      </p:sp>
    </p:spTree>
    <p:extLst>
      <p:ext uri="{BB962C8B-B14F-4D97-AF65-F5344CB8AC3E}">
        <p14:creationId xmlns:p14="http://schemas.microsoft.com/office/powerpoint/2010/main" val="349963996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914399"/>
            <a:ext cx="9144000" cy="5172891"/>
          </a:xfrm>
        </p:spPr>
        <p:txBody>
          <a:bodyPr>
            <a:normAutofit/>
          </a:bodyPr>
          <a:lstStyle/>
          <a:p>
            <a:pPr algn="just"/>
            <a:r>
              <a:rPr lang="en-US" sz="3200" dirty="0">
                <a:latin typeface="Times New Roman" panose="02020603050405020304" pitchFamily="18" charset="0"/>
                <a:cs typeface="Times New Roman" panose="02020603050405020304" pitchFamily="18" charset="0"/>
              </a:rPr>
              <a:t>Conversely, if the settling velocity of the particle is less than the upward fluid velocity, the particle moves upwards with the fluid flow. </a:t>
            </a:r>
            <a:endParaRPr lang="en-US" sz="3200" dirty="0" smtClean="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Therefore</a:t>
            </a:r>
            <a:r>
              <a:rPr lang="en-US" sz="3200" dirty="0">
                <a:latin typeface="Times New Roman" panose="02020603050405020304" pitchFamily="18" charset="0"/>
                <a:cs typeface="Times New Roman" panose="02020603050405020304" pitchFamily="18" charset="0"/>
              </a:rPr>
              <a:t>, in the case of elutriation, particles are divided into different size fractions depending on the velocity of the </a:t>
            </a:r>
            <a:r>
              <a:rPr lang="en-US" sz="3200" dirty="0" smtClean="0">
                <a:latin typeface="Times New Roman" panose="02020603050405020304" pitchFamily="18" charset="0"/>
                <a:cs typeface="Times New Roman" panose="02020603050405020304" pitchFamily="18" charset="0"/>
              </a:rPr>
              <a:t>fluid.</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6121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914399"/>
            <a:ext cx="9144000" cy="5172891"/>
          </a:xfrm>
        </p:spPr>
        <p:txBody>
          <a:bodyPr>
            <a:normAutofit/>
          </a:bodyPr>
          <a:lstStyle/>
          <a:p>
            <a:pPr algn="just"/>
            <a:r>
              <a:rPr lang="en-US" sz="3200" dirty="0" smtClean="0">
                <a:latin typeface="Times New Roman" panose="02020603050405020304" pitchFamily="18" charset="0"/>
                <a:cs typeface="Times New Roman" panose="02020603050405020304" pitchFamily="18" charset="0"/>
              </a:rPr>
              <a:t>Since the vapor pressure exerted by the decahydrate is much greater than that of normal atmosphere it loses water by the process of efflorescence and is converted to the monohydrate.</a:t>
            </a:r>
          </a:p>
          <a:p>
            <a:pPr algn="just"/>
            <a:r>
              <a:rPr lang="en-US" sz="3200" b="1" dirty="0" smtClean="0">
                <a:latin typeface="Times New Roman" panose="02020603050405020304" pitchFamily="18" charset="0"/>
                <a:cs typeface="Times New Roman" panose="02020603050405020304" pitchFamily="18" charset="0"/>
              </a:rPr>
              <a:t>The vapor pressure of the later is still above that of the atmosphere </a:t>
            </a:r>
            <a:r>
              <a:rPr lang="en-US" sz="3200" dirty="0" smtClean="0">
                <a:latin typeface="Times New Roman" panose="02020603050405020304" pitchFamily="18" charset="0"/>
                <a:cs typeface="Times New Roman" panose="02020603050405020304" pitchFamily="18" charset="0"/>
              </a:rPr>
              <a:t>but further apparent loss of water does not occur since the anhydrous salt is rehydrated at a faster rate than dehydration of the monohydrate.</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358790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914399"/>
            <a:ext cx="9144000" cy="5172891"/>
          </a:xfrm>
        </p:spPr>
        <p:txBody>
          <a:bodyPr>
            <a:normAutofit/>
          </a:bodyPr>
          <a:lstStyle/>
          <a:p>
            <a:pPr algn="just"/>
            <a:r>
              <a:rPr lang="en-US" sz="3200" dirty="0">
                <a:latin typeface="Times New Roman" panose="02020603050405020304" pitchFamily="18" charset="0"/>
                <a:cs typeface="Times New Roman" panose="02020603050405020304" pitchFamily="18" charset="0"/>
              </a:rPr>
              <a:t> Elutriation and sedimentation are compared in </a:t>
            </a:r>
            <a:r>
              <a:rPr lang="en-US" sz="3200" dirty="0" smtClean="0">
                <a:latin typeface="Times New Roman" panose="02020603050405020304" pitchFamily="18" charset="0"/>
                <a:cs typeface="Times New Roman" panose="02020603050405020304" pitchFamily="18" charset="0"/>
              </a:rPr>
              <a:t>Figure.</a:t>
            </a:r>
          </a:p>
          <a:p>
            <a:pPr algn="just"/>
            <a:endParaRPr lang="en-US" sz="3200" dirty="0">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2"/>
          <a:stretch>
            <a:fillRect/>
          </a:stretch>
        </p:blipFill>
        <p:spPr>
          <a:xfrm>
            <a:off x="1524001" y="1900237"/>
            <a:ext cx="7842068" cy="4448312"/>
          </a:xfrm>
          <a:prstGeom prst="rect">
            <a:avLst/>
          </a:prstGeom>
        </p:spPr>
      </p:pic>
    </p:spTree>
    <p:extLst>
      <p:ext uri="{BB962C8B-B14F-4D97-AF65-F5344CB8AC3E}">
        <p14:creationId xmlns:p14="http://schemas.microsoft.com/office/powerpoint/2010/main" val="93092044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8823"/>
            <a:ext cx="10515600" cy="5798140"/>
          </a:xfrm>
        </p:spPr>
        <p:txBody>
          <a:bodyPr>
            <a:normAutofit/>
          </a:bodyPr>
          <a:lstStyle/>
          <a:p>
            <a:pPr marL="0" indent="0" algn="just">
              <a:buNone/>
            </a:pPr>
            <a:r>
              <a:rPr lang="en-US" sz="3200" dirty="0">
                <a:latin typeface="Times New Roman" panose="02020603050405020304" pitchFamily="18" charset="0"/>
                <a:cs typeface="Times New Roman" panose="02020603050405020304" pitchFamily="18" charset="0"/>
              </a:rPr>
              <a:t>Feed particles introduced into the sorting column will be separated into two </a:t>
            </a:r>
            <a:r>
              <a:rPr lang="en-US" sz="3200" dirty="0" smtClean="0">
                <a:latin typeface="Times New Roman" panose="02020603050405020304" pitchFamily="18" charset="0"/>
                <a:cs typeface="Times New Roman" panose="02020603050405020304" pitchFamily="18" charset="0"/>
              </a:rPr>
              <a:t>fractions.</a:t>
            </a:r>
          </a:p>
          <a:p>
            <a:pPr marL="0" indent="0" algn="just">
              <a:buNone/>
            </a:pPr>
            <a:r>
              <a:rPr lang="en-US" sz="3200" dirty="0">
                <a:latin typeface="Times New Roman" panose="02020603050405020304" pitchFamily="18" charset="0"/>
                <a:cs typeface="Times New Roman" panose="02020603050405020304" pitchFamily="18" charset="0"/>
              </a:rPr>
              <a:t>If the velocity of the fluid is less </a:t>
            </a:r>
            <a:r>
              <a:rPr lang="en-US" sz="3200" dirty="0" smtClean="0">
                <a:latin typeface="Times New Roman" panose="02020603050405020304" pitchFamily="18" charset="0"/>
                <a:cs typeface="Times New Roman" panose="02020603050405020304" pitchFamily="18" charset="0"/>
              </a:rPr>
              <a:t>than </a:t>
            </a:r>
            <a:r>
              <a:rPr lang="en-US" sz="3200" dirty="0">
                <a:latin typeface="Times New Roman" panose="02020603050405020304" pitchFamily="18" charset="0"/>
                <a:cs typeface="Times New Roman" panose="02020603050405020304" pitchFamily="18" charset="0"/>
              </a:rPr>
              <a:t>the setting velocity </a:t>
            </a:r>
            <a:r>
              <a:rPr lang="en-US" sz="3200" dirty="0" smtClean="0">
                <a:latin typeface="Times New Roman" panose="02020603050405020304" pitchFamily="18" charset="0"/>
                <a:cs typeface="Times New Roman" panose="02020603050405020304" pitchFamily="18" charset="0"/>
              </a:rPr>
              <a:t>of </a:t>
            </a:r>
            <a:r>
              <a:rPr lang="en-US" sz="3200" dirty="0">
                <a:latin typeface="Times New Roman" panose="02020603050405020304" pitchFamily="18" charset="0"/>
                <a:cs typeface="Times New Roman" panose="02020603050405020304" pitchFamily="18" charset="0"/>
              </a:rPr>
              <a:t>the particles, then the particles will move downward </a:t>
            </a:r>
            <a:r>
              <a:rPr lang="en-US" sz="3200" dirty="0" smtClean="0">
                <a:latin typeface="Times New Roman" panose="02020603050405020304" pitchFamily="18" charset="0"/>
                <a:cs typeface="Times New Roman" panose="02020603050405020304" pitchFamily="18" charset="0"/>
              </a:rPr>
              <a:t>against the </a:t>
            </a:r>
            <a:r>
              <a:rPr lang="en-US" sz="3200" dirty="0">
                <a:latin typeface="Times New Roman" panose="02020603050405020304" pitchFamily="18" charset="0"/>
                <a:cs typeface="Times New Roman" panose="02020603050405020304" pitchFamily="18" charset="0"/>
              </a:rPr>
              <a:t>stream of fluid. If the setting velocity of particles is </a:t>
            </a:r>
            <a:r>
              <a:rPr lang="en-US" sz="3200" dirty="0" smtClean="0">
                <a:latin typeface="Times New Roman" panose="02020603050405020304" pitchFamily="18" charset="0"/>
                <a:cs typeface="Times New Roman" panose="02020603050405020304" pitchFamily="18" charset="0"/>
              </a:rPr>
              <a:t>less than </a:t>
            </a:r>
            <a:r>
              <a:rPr lang="en-US" sz="3200" dirty="0">
                <a:latin typeface="Times New Roman" panose="02020603050405020304" pitchFamily="18" charset="0"/>
                <a:cs typeface="Times New Roman" panose="02020603050405020304" pitchFamily="18" charset="0"/>
              </a:rPr>
              <a:t>the velocity </a:t>
            </a:r>
            <a:r>
              <a:rPr lang="en-US" sz="3200" dirty="0" smtClean="0">
                <a:latin typeface="Times New Roman" panose="02020603050405020304" pitchFamily="18" charset="0"/>
                <a:cs typeface="Times New Roman" panose="02020603050405020304" pitchFamily="18" charset="0"/>
              </a:rPr>
              <a:t>of fluid</a:t>
            </a:r>
            <a:r>
              <a:rPr lang="en-US" sz="3200" dirty="0">
                <a:latin typeface="Times New Roman" panose="02020603050405020304" pitchFamily="18" charset="0"/>
                <a:cs typeface="Times New Roman" panose="02020603050405020304" pitchFamily="18" charset="0"/>
              </a:rPr>
              <a:t>, the particles will move upward</a:t>
            </a:r>
            <a:r>
              <a:rPr lang="en-US" sz="3200" dirty="0" smtClean="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569955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8823"/>
            <a:ext cx="10515600" cy="5798140"/>
          </a:xfrm>
        </p:spPr>
        <p:txBody>
          <a:bodyPr>
            <a:normAutofit/>
          </a:bodyPr>
          <a:lstStyle/>
          <a:p>
            <a:pPr marL="0" indent="0" algn="just">
              <a:buNone/>
            </a:pPr>
            <a:r>
              <a:rPr lang="en-US" sz="3200" dirty="0" smtClean="0">
                <a:latin typeface="Times New Roman" panose="02020603050405020304" pitchFamily="18" charset="0"/>
                <a:cs typeface="Times New Roman" panose="02020603050405020304" pitchFamily="18" charset="0"/>
              </a:rPr>
              <a:t>In </a:t>
            </a:r>
            <a:r>
              <a:rPr lang="en-US" sz="3200" dirty="0">
                <a:latin typeface="Times New Roman" panose="02020603050405020304" pitchFamily="18" charset="0"/>
                <a:cs typeface="Times New Roman" panose="02020603050405020304" pitchFamily="18" charset="0"/>
              </a:rPr>
              <a:t>practice this does not occur, as there is a distribution of velocities across the tube in which a fluid is flowing - the highest velocity is found in the centre of the tube and the lowest velocity at the tube walls. </a:t>
            </a:r>
            <a:endParaRPr lang="en-US" sz="3200" dirty="0" smtClean="0">
              <a:latin typeface="Times New Roman" panose="02020603050405020304" pitchFamily="18" charset="0"/>
              <a:cs typeface="Times New Roman" panose="02020603050405020304" pitchFamily="18" charset="0"/>
            </a:endParaRPr>
          </a:p>
          <a:p>
            <a:pPr marL="0" indent="0" algn="just">
              <a:buNone/>
            </a:pPr>
            <a:r>
              <a:rPr lang="en-US" sz="3200" dirty="0" smtClean="0">
                <a:latin typeface="Times New Roman" panose="02020603050405020304" pitchFamily="18" charset="0"/>
                <a:cs typeface="Times New Roman" panose="02020603050405020304" pitchFamily="18" charset="0"/>
              </a:rPr>
              <a:t>Therefore</a:t>
            </a:r>
            <a:r>
              <a:rPr lang="en-US" sz="3200" dirty="0">
                <a:latin typeface="Times New Roman" panose="02020603050405020304" pitchFamily="18" charset="0"/>
                <a:cs typeface="Times New Roman" panose="02020603050405020304" pitchFamily="18" charset="0"/>
              </a:rPr>
              <a:t>, the size of particles that will be separated depends on their position in the tube, the largest particles in the centre, the smallest towards the </a:t>
            </a:r>
            <a:r>
              <a:rPr lang="en-US" sz="3200" dirty="0" smtClean="0">
                <a:latin typeface="Times New Roman" panose="02020603050405020304" pitchFamily="18" charset="0"/>
                <a:cs typeface="Times New Roman" panose="02020603050405020304" pitchFamily="18" charset="0"/>
              </a:rPr>
              <a:t>outside.</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887557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8823"/>
            <a:ext cx="10515600" cy="5798140"/>
          </a:xfrm>
        </p:spPr>
        <p:txBody>
          <a:bodyPr>
            <a:normAutofit/>
          </a:bodyPr>
          <a:lstStyle/>
          <a:p>
            <a:pPr marL="0" indent="0" algn="just">
              <a:buNone/>
            </a:pPr>
            <a:r>
              <a:rPr lang="en-US" sz="3200" dirty="0">
                <a:latin typeface="Times New Roman" panose="02020603050405020304" pitchFamily="18" charset="0"/>
                <a:cs typeface="Times New Roman" panose="02020603050405020304" pitchFamily="18" charset="0"/>
              </a:rPr>
              <a:t>In practice, particles can be seen to rise with the fluid and then to move outwards to the tube wall, where the velocity is lower and they start to fall. A separation into two size fraction occurs, but the size cut will not be clearly </a:t>
            </a:r>
            <a:r>
              <a:rPr lang="en-US" sz="3200" dirty="0" smtClean="0">
                <a:latin typeface="Times New Roman" panose="02020603050405020304" pitchFamily="18" charset="0"/>
                <a:cs typeface="Times New Roman" panose="02020603050405020304" pitchFamily="18" charset="0"/>
              </a:rPr>
              <a:t>defined.</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491065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8823"/>
            <a:ext cx="10515600" cy="5798140"/>
          </a:xfrm>
        </p:spPr>
        <p:txBody>
          <a:bodyPr>
            <a:normAutofit/>
          </a:bodyPr>
          <a:lstStyle/>
          <a:p>
            <a:pPr marL="0" indent="0" algn="just">
              <a:buNone/>
            </a:pPr>
            <a:r>
              <a:rPr lang="en-US" sz="3200" dirty="0">
                <a:latin typeface="Times New Roman" panose="02020603050405020304" pitchFamily="18" charset="0"/>
                <a:cs typeface="Times New Roman" panose="02020603050405020304" pitchFamily="18" charset="0"/>
              </a:rPr>
              <a:t>Separation of powders into several size fractions can be effected by using a number of elutriators connected in series. The suspension is fed into the bottom of the narrowest column, overflowing from the top into the bottom of the next widest column and so </a:t>
            </a:r>
            <a:r>
              <a:rPr lang="en-US" sz="3200" dirty="0" smtClean="0">
                <a:latin typeface="Times New Roman" panose="02020603050405020304" pitchFamily="18" charset="0"/>
                <a:cs typeface="Times New Roman" panose="02020603050405020304" pitchFamily="18" charset="0"/>
              </a:rPr>
              <a:t>on. </a:t>
            </a:r>
          </a:p>
          <a:p>
            <a:pPr marL="0" indent="0" algn="just">
              <a:buNone/>
            </a:pPr>
            <a:r>
              <a:rPr lang="en-US" sz="3200" dirty="0" smtClean="0">
                <a:latin typeface="Times New Roman" panose="02020603050405020304" pitchFamily="18" charset="0"/>
                <a:cs typeface="Times New Roman" panose="02020603050405020304" pitchFamily="18" charset="0"/>
              </a:rPr>
              <a:t>Because </a:t>
            </a:r>
            <a:r>
              <a:rPr lang="en-US" sz="3200" dirty="0">
                <a:latin typeface="Times New Roman" panose="02020603050405020304" pitchFamily="18" charset="0"/>
                <a:cs typeface="Times New Roman" panose="02020603050405020304" pitchFamily="18" charset="0"/>
              </a:rPr>
              <a:t>the mass flow remains the same, as the column diameter increases the fluid velocity decreases and therefore particles of decreasing size will be separated.</a:t>
            </a:r>
          </a:p>
        </p:txBody>
      </p:sp>
    </p:spTree>
    <p:extLst>
      <p:ext uri="{BB962C8B-B14F-4D97-AF65-F5344CB8AC3E}">
        <p14:creationId xmlns:p14="http://schemas.microsoft.com/office/powerpoint/2010/main" val="139328476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p:cNvPicPr>
            <a:picLocks noGrp="1" noChangeAspect="1"/>
          </p:cNvPicPr>
          <p:nvPr>
            <p:ph idx="1"/>
          </p:nvPr>
        </p:nvPicPr>
        <p:blipFill>
          <a:blip r:embed="rId2"/>
          <a:stretch>
            <a:fillRect/>
          </a:stretch>
        </p:blipFill>
        <p:spPr>
          <a:xfrm>
            <a:off x="2233749" y="496389"/>
            <a:ext cx="6024426" cy="5839097"/>
          </a:xfrm>
          <a:prstGeom prst="rect">
            <a:avLst/>
          </a:prstGeom>
        </p:spPr>
      </p:pic>
    </p:spTree>
    <p:extLst>
      <p:ext uri="{BB962C8B-B14F-4D97-AF65-F5344CB8AC3E}">
        <p14:creationId xmlns:p14="http://schemas.microsoft.com/office/powerpoint/2010/main" val="277926674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8823"/>
            <a:ext cx="10515600" cy="5798140"/>
          </a:xfrm>
        </p:spPr>
        <p:txBody>
          <a:bodyPr>
            <a:normAutofit/>
          </a:bodyPr>
          <a:lstStyle/>
          <a:p>
            <a:pPr marL="0" indent="0" algn="just">
              <a:buNone/>
            </a:pPr>
            <a:r>
              <a:rPr lang="en-US" sz="3200" dirty="0">
                <a:latin typeface="Times New Roman" panose="02020603050405020304" pitchFamily="18" charset="0"/>
                <a:cs typeface="Times New Roman" panose="02020603050405020304" pitchFamily="18" charset="0"/>
              </a:rPr>
              <a:t>Air may be used as the </a:t>
            </a:r>
            <a:r>
              <a:rPr lang="en-US" sz="3200" dirty="0" smtClean="0">
                <a:latin typeface="Times New Roman" panose="02020603050405020304" pitchFamily="18" charset="0"/>
                <a:cs typeface="Times New Roman" panose="02020603050405020304" pitchFamily="18" charset="0"/>
              </a:rPr>
              <a:t>counter flow </a:t>
            </a:r>
            <a:r>
              <a:rPr lang="en-US" sz="3200" dirty="0">
                <a:latin typeface="Times New Roman" panose="02020603050405020304" pitchFamily="18" charset="0"/>
                <a:cs typeface="Times New Roman" panose="02020603050405020304" pitchFamily="18" charset="0"/>
              </a:rPr>
              <a:t>fluid in place of water for elutriation of soluble particles into </a:t>
            </a:r>
            <a:r>
              <a:rPr lang="en-US" sz="3200" dirty="0" smtClean="0">
                <a:latin typeface="Times New Roman" panose="02020603050405020304" pitchFamily="18" charset="0"/>
                <a:cs typeface="Times New Roman" panose="02020603050405020304" pitchFamily="18" charset="0"/>
              </a:rPr>
              <a:t>different size ranges.</a:t>
            </a:r>
          </a:p>
          <a:p>
            <a:pPr marL="0" indent="0" algn="just">
              <a:buNone/>
            </a:pPr>
            <a:r>
              <a:rPr lang="en-US" sz="3200" dirty="0" smtClean="0">
                <a:latin typeface="Times New Roman" panose="02020603050405020304" pitchFamily="18" charset="0"/>
                <a:cs typeface="Times New Roman" panose="02020603050405020304" pitchFamily="18" charset="0"/>
              </a:rPr>
              <a:t>There </a:t>
            </a:r>
            <a:r>
              <a:rPr lang="en-US" sz="3200" dirty="0">
                <a:latin typeface="Times New Roman" panose="02020603050405020304" pitchFamily="18" charset="0"/>
                <a:cs typeface="Times New Roman" panose="02020603050405020304" pitchFamily="18" charset="0"/>
              </a:rPr>
              <a:t>are several types of air elutriator, which differ according to the airflow patterns used. </a:t>
            </a:r>
            <a:endParaRPr lang="en-US" sz="3200" dirty="0" smtClean="0">
              <a:latin typeface="Times New Roman" panose="02020603050405020304" pitchFamily="18" charset="0"/>
              <a:cs typeface="Times New Roman" panose="02020603050405020304" pitchFamily="18" charset="0"/>
            </a:endParaRPr>
          </a:p>
          <a:p>
            <a:pPr marL="0" indent="0" algn="just">
              <a:buNone/>
            </a:pPr>
            <a:r>
              <a:rPr lang="en-US" sz="3200" dirty="0" smtClean="0">
                <a:latin typeface="Times New Roman" panose="02020603050405020304" pitchFamily="18" charset="0"/>
                <a:cs typeface="Times New Roman" panose="02020603050405020304" pitchFamily="18" charset="0"/>
              </a:rPr>
              <a:t>An </a:t>
            </a:r>
            <a:r>
              <a:rPr lang="en-US" sz="3200" dirty="0">
                <a:latin typeface="Times New Roman" panose="02020603050405020304" pitchFamily="18" charset="0"/>
                <a:cs typeface="Times New Roman" panose="02020603050405020304" pitchFamily="18" charset="0"/>
              </a:rPr>
              <a:t>example of an upward airflow elutriator is shown in </a:t>
            </a:r>
            <a:r>
              <a:rPr lang="en-US" sz="3200" dirty="0" smtClean="0">
                <a:latin typeface="Times New Roman" panose="02020603050405020304" pitchFamily="18" charset="0"/>
                <a:cs typeface="Times New Roman" panose="02020603050405020304" pitchFamily="18" charset="0"/>
              </a:rPr>
              <a:t>Figure. </a:t>
            </a:r>
            <a:r>
              <a:rPr lang="en-US" sz="3200" dirty="0">
                <a:latin typeface="Times New Roman" panose="02020603050405020304" pitchFamily="18" charset="0"/>
                <a:cs typeface="Times New Roman" panose="02020603050405020304" pitchFamily="18" charset="0"/>
              </a:rPr>
              <a:t>Particles are held on a supporting mesh through which air is drawn. </a:t>
            </a:r>
            <a:endParaRPr lang="en-US" sz="3200" dirty="0" smtClean="0">
              <a:latin typeface="Times New Roman" panose="02020603050405020304" pitchFamily="18" charset="0"/>
              <a:cs typeface="Times New Roman" panose="02020603050405020304" pitchFamily="18" charset="0"/>
            </a:endParaRPr>
          </a:p>
          <a:p>
            <a:pPr marL="0" indent="0" algn="just">
              <a:buNone/>
            </a:pPr>
            <a:r>
              <a:rPr lang="en-US" sz="3200" dirty="0" smtClean="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414561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8823"/>
            <a:ext cx="10515600" cy="5798140"/>
          </a:xfrm>
        </p:spPr>
        <p:txBody>
          <a:bodyPr>
            <a:normAutofit/>
          </a:bodyPr>
          <a:lstStyle/>
          <a:p>
            <a:pPr marL="0" indent="0" algn="just">
              <a:buNone/>
            </a:pPr>
            <a:r>
              <a:rPr lang="en-US" sz="3200" dirty="0">
                <a:latin typeface="Times New Roman" panose="02020603050405020304" pitchFamily="18" charset="0"/>
                <a:cs typeface="Times New Roman" panose="02020603050405020304" pitchFamily="18" charset="0"/>
              </a:rPr>
              <a:t>Classification occurs within a very short distance of the mesh and any particles remaining entrained in the air stream are accelerated to a collecting chamber by passage through a conical section of tube</a:t>
            </a:r>
            <a:r>
              <a:rPr lang="en-US" sz="3200" dirty="0" smtClean="0">
                <a:latin typeface="Times New Roman" panose="02020603050405020304" pitchFamily="18" charset="0"/>
                <a:cs typeface="Times New Roman" panose="02020603050405020304" pitchFamily="18" charset="0"/>
              </a:rPr>
              <a:t>.</a:t>
            </a:r>
          </a:p>
          <a:p>
            <a:pPr marL="0" indent="0" algn="just">
              <a:buNone/>
            </a:pPr>
            <a:r>
              <a:rPr lang="en-US" sz="3200" dirty="0">
                <a:latin typeface="Times New Roman" panose="02020603050405020304" pitchFamily="18" charset="0"/>
                <a:cs typeface="Times New Roman" panose="02020603050405020304" pitchFamily="18" charset="0"/>
              </a:rPr>
              <a:t>Further separation of any fine particles still entrained in the air flow may be carried out subsequently using different air velocities. </a:t>
            </a:r>
          </a:p>
        </p:txBody>
      </p:sp>
    </p:spTree>
    <p:extLst>
      <p:ext uri="{BB962C8B-B14F-4D97-AF65-F5344CB8AC3E}">
        <p14:creationId xmlns:p14="http://schemas.microsoft.com/office/powerpoint/2010/main" val="329714053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p:cNvPicPr>
            <a:picLocks noGrp="1" noChangeAspect="1"/>
          </p:cNvPicPr>
          <p:nvPr>
            <p:ph idx="1"/>
          </p:nvPr>
        </p:nvPicPr>
        <p:blipFill>
          <a:blip r:embed="rId2"/>
          <a:stretch>
            <a:fillRect/>
          </a:stretch>
        </p:blipFill>
        <p:spPr>
          <a:xfrm>
            <a:off x="2063931" y="888275"/>
            <a:ext cx="8242663" cy="5159828"/>
          </a:xfrm>
          <a:prstGeom prst="rect">
            <a:avLst/>
          </a:prstGeom>
        </p:spPr>
      </p:pic>
    </p:spTree>
    <p:extLst>
      <p:ext uri="{BB962C8B-B14F-4D97-AF65-F5344CB8AC3E}">
        <p14:creationId xmlns:p14="http://schemas.microsoft.com/office/powerpoint/2010/main" val="101598636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8823"/>
            <a:ext cx="10515600" cy="5798140"/>
          </a:xfrm>
        </p:spPr>
        <p:txBody>
          <a:bodyPr>
            <a:normAutofit/>
          </a:bodyPr>
          <a:lstStyle/>
          <a:p>
            <a:pPr marL="0" indent="0" algn="just">
              <a:buNone/>
            </a:pPr>
            <a:r>
              <a:rPr lang="en-US" sz="3200" b="1" dirty="0" smtClean="0">
                <a:latin typeface="Times New Roman" panose="02020603050405020304" pitchFamily="18" charset="0"/>
                <a:cs typeface="Times New Roman" panose="02020603050405020304" pitchFamily="18" charset="0"/>
              </a:rPr>
              <a:t>Ignition</a:t>
            </a:r>
          </a:p>
          <a:p>
            <a:pPr marL="0" indent="0" algn="just">
              <a:buNone/>
            </a:pPr>
            <a:r>
              <a:rPr lang="en-US" sz="3200" dirty="0" smtClean="0">
                <a:latin typeface="Times New Roman" panose="02020603050405020304" pitchFamily="18" charset="0"/>
                <a:cs typeface="Times New Roman" panose="02020603050405020304" pitchFamily="18" charset="0"/>
              </a:rPr>
              <a:t>It </a:t>
            </a:r>
            <a:r>
              <a:rPr lang="en-US" sz="3200" dirty="0">
                <a:latin typeface="Times New Roman" panose="02020603050405020304" pitchFamily="18" charset="0"/>
                <a:cs typeface="Times New Roman" panose="02020603050405020304" pitchFamily="18" charset="0"/>
              </a:rPr>
              <a:t>is also called as </a:t>
            </a:r>
            <a:r>
              <a:rPr lang="en-US" sz="3200" dirty="0" smtClean="0">
                <a:latin typeface="Times New Roman" panose="02020603050405020304" pitchFamily="18" charset="0"/>
                <a:cs typeface="Times New Roman" panose="02020603050405020304" pitchFamily="18" charset="0"/>
              </a:rPr>
              <a:t>incineration.</a:t>
            </a:r>
          </a:p>
          <a:p>
            <a:pPr marL="0" indent="0" algn="just">
              <a:buNone/>
            </a:pPr>
            <a:r>
              <a:rPr lang="en-US" sz="3200" dirty="0" smtClean="0">
                <a:latin typeface="Times New Roman" panose="02020603050405020304" pitchFamily="18" charset="0"/>
                <a:cs typeface="Times New Roman" panose="02020603050405020304" pitchFamily="18" charset="0"/>
              </a:rPr>
              <a:t>It </a:t>
            </a:r>
            <a:r>
              <a:rPr lang="en-US" sz="3200" dirty="0">
                <a:latin typeface="Times New Roman" panose="02020603050405020304" pitchFamily="18" charset="0"/>
                <a:cs typeface="Times New Roman" panose="02020603050405020304" pitchFamily="18" charset="0"/>
              </a:rPr>
              <a:t>is the process by which an organic substance is strongly heated until whole of the carbonaceous matter burns and an inorganic residue known as Ash is left behind</a:t>
            </a:r>
            <a:r>
              <a:rPr lang="en-US" sz="3200" dirty="0" smtClean="0">
                <a:latin typeface="Times New Roman" panose="02020603050405020304" pitchFamily="18" charset="0"/>
                <a:cs typeface="Times New Roman" panose="02020603050405020304" pitchFamily="18" charset="0"/>
              </a:rPr>
              <a:t>.</a:t>
            </a:r>
          </a:p>
          <a:p>
            <a:pPr marL="0" indent="0" algn="just">
              <a:buNone/>
            </a:pPr>
            <a:r>
              <a:rPr lang="en-US" sz="3200" dirty="0" smtClean="0">
                <a:latin typeface="Times New Roman" panose="02020603050405020304" pitchFamily="18" charset="0"/>
                <a:cs typeface="Times New Roman" panose="02020603050405020304" pitchFamily="18" charset="0"/>
              </a:rPr>
              <a:t>This </a:t>
            </a:r>
            <a:r>
              <a:rPr lang="en-US" sz="3200" dirty="0">
                <a:latin typeface="Times New Roman" panose="02020603050405020304" pitchFamily="18" charset="0"/>
                <a:cs typeface="Times New Roman" panose="02020603050405020304" pitchFamily="18" charset="0"/>
              </a:rPr>
              <a:t>is a process of heating the organic substances in excess of air, until all the </a:t>
            </a:r>
            <a:r>
              <a:rPr lang="en-US" sz="3200" dirty="0" smtClean="0">
                <a:latin typeface="Times New Roman" panose="02020603050405020304" pitchFamily="18" charset="0"/>
                <a:cs typeface="Times New Roman" panose="02020603050405020304" pitchFamily="18" charset="0"/>
              </a:rPr>
              <a:t>carbon atoms </a:t>
            </a:r>
            <a:r>
              <a:rPr lang="en-US" sz="3200" dirty="0">
                <a:latin typeface="Times New Roman" panose="02020603050405020304" pitchFamily="18" charset="0"/>
                <a:cs typeface="Times New Roman" panose="02020603050405020304" pitchFamily="18" charset="0"/>
              </a:rPr>
              <a:t>have burnt as CO2 and residue of inorganic matter (Ash) is left behind. </a:t>
            </a:r>
            <a:endParaRPr lang="en-US" sz="3200" dirty="0" smtClean="0">
              <a:latin typeface="Times New Roman" panose="02020603050405020304" pitchFamily="18" charset="0"/>
              <a:cs typeface="Times New Roman" panose="02020603050405020304" pitchFamily="18" charset="0"/>
            </a:endParaRPr>
          </a:p>
          <a:p>
            <a:pPr marL="0" indent="0" algn="just">
              <a:buNone/>
            </a:pPr>
            <a:r>
              <a:rPr lang="en-US" sz="3200" dirty="0" smtClean="0">
                <a:latin typeface="Times New Roman" panose="02020603050405020304" pitchFamily="18" charset="0"/>
                <a:cs typeface="Times New Roman" panose="02020603050405020304" pitchFamily="18" charset="0"/>
              </a:rPr>
              <a:t>The </a:t>
            </a:r>
            <a:r>
              <a:rPr lang="en-US" sz="3200" dirty="0">
                <a:latin typeface="Times New Roman" panose="02020603050405020304" pitchFamily="18" charset="0"/>
                <a:cs typeface="Times New Roman" panose="02020603050405020304" pitchFamily="18" charset="0"/>
              </a:rPr>
              <a:t>residue is called as Ash and the process as </a:t>
            </a:r>
            <a:r>
              <a:rPr lang="en-US" sz="3200" dirty="0" smtClean="0">
                <a:latin typeface="Times New Roman" panose="02020603050405020304" pitchFamily="18" charset="0"/>
                <a:cs typeface="Times New Roman" panose="02020603050405020304" pitchFamily="18" charset="0"/>
              </a:rPr>
              <a:t>Ashing.</a:t>
            </a:r>
          </a:p>
        </p:txBody>
      </p:sp>
    </p:spTree>
    <p:extLst>
      <p:ext uri="{BB962C8B-B14F-4D97-AF65-F5344CB8AC3E}">
        <p14:creationId xmlns:p14="http://schemas.microsoft.com/office/powerpoint/2010/main" val="9534010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914399"/>
            <a:ext cx="9144000" cy="5172891"/>
          </a:xfrm>
        </p:spPr>
        <p:txBody>
          <a:bodyPr>
            <a:normAutofit/>
          </a:bodyPr>
          <a:lstStyle/>
          <a:p>
            <a:pPr algn="just"/>
            <a:r>
              <a:rPr lang="en-US" sz="3200" b="1" dirty="0" smtClean="0">
                <a:latin typeface="Times New Roman" panose="02020603050405020304" pitchFamily="18" charset="0"/>
                <a:cs typeface="Times New Roman" panose="02020603050405020304" pitchFamily="18" charset="0"/>
              </a:rPr>
              <a:t>The vapor pressure of hydrated salts, and therefore the rate of efflorescence increases with rise in temperature</a:t>
            </a:r>
            <a:r>
              <a:rPr lang="en-US" sz="3200" dirty="0" smtClean="0">
                <a:latin typeface="Times New Roman" panose="02020603050405020304" pitchFamily="18" charset="0"/>
                <a:cs typeface="Times New Roman" panose="02020603050405020304" pitchFamily="18" charset="0"/>
              </a:rPr>
              <a:t>.</a:t>
            </a:r>
          </a:p>
          <a:p>
            <a:pPr algn="just"/>
            <a:r>
              <a:rPr lang="en-US" sz="3200" dirty="0" smtClean="0">
                <a:latin typeface="Times New Roman" panose="02020603050405020304" pitchFamily="18" charset="0"/>
                <a:cs typeface="Times New Roman" panose="02020603050405020304" pitchFamily="18" charset="0"/>
              </a:rPr>
              <a:t>The process of accelerating the rate of efflorescence by increasing the temperature in order to remove water of crystallization from a hydrated salt is known as </a:t>
            </a:r>
            <a:r>
              <a:rPr lang="en-US" sz="3200" b="1" dirty="0" smtClean="0">
                <a:latin typeface="Times New Roman" panose="02020603050405020304" pitchFamily="18" charset="0"/>
                <a:cs typeface="Times New Roman" panose="02020603050405020304" pitchFamily="18" charset="0"/>
              </a:rPr>
              <a:t>exsiccation.</a:t>
            </a:r>
          </a:p>
          <a:p>
            <a:pPr algn="just"/>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435503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8823"/>
            <a:ext cx="10515600" cy="5798140"/>
          </a:xfrm>
        </p:spPr>
        <p:txBody>
          <a:bodyPr>
            <a:normAutofit/>
          </a:bodyPr>
          <a:lstStyle/>
          <a:p>
            <a:pPr marL="0" indent="0" algn="just">
              <a:buNone/>
            </a:pPr>
            <a:r>
              <a:rPr lang="en-US" sz="3200" dirty="0">
                <a:latin typeface="Times New Roman" panose="02020603050405020304" pitchFamily="18" charset="0"/>
                <a:cs typeface="Times New Roman" panose="02020603050405020304" pitchFamily="18" charset="0"/>
              </a:rPr>
              <a:t>On laboratory scale ignition is carried out </a:t>
            </a:r>
            <a:r>
              <a:rPr lang="en-US" sz="3200" dirty="0" smtClean="0">
                <a:latin typeface="Times New Roman" panose="02020603050405020304" pitchFamily="18" charset="0"/>
                <a:cs typeface="Times New Roman" panose="02020603050405020304" pitchFamily="18" charset="0"/>
              </a:rPr>
              <a:t>in platinum </a:t>
            </a:r>
            <a:r>
              <a:rPr lang="en-US" sz="3200" dirty="0">
                <a:latin typeface="Times New Roman" panose="02020603050405020304" pitchFamily="18" charset="0"/>
                <a:cs typeface="Times New Roman" panose="02020603050405020304" pitchFamily="18" charset="0"/>
              </a:rPr>
              <a:t>crucibles</a:t>
            </a:r>
            <a:r>
              <a:rPr lang="en-US" sz="3200" dirty="0" smtClean="0">
                <a:latin typeface="Times New Roman" panose="02020603050405020304" pitchFamily="18" charset="0"/>
                <a:cs typeface="Times New Roman" panose="02020603050405020304" pitchFamily="18" charset="0"/>
              </a:rPr>
              <a:t>.</a:t>
            </a:r>
          </a:p>
          <a:p>
            <a:pPr marL="0" indent="0" algn="just">
              <a:buNone/>
            </a:pPr>
            <a:r>
              <a:rPr lang="en-US" sz="3200" dirty="0" smtClean="0">
                <a:latin typeface="Times New Roman" panose="02020603050405020304" pitchFamily="18" charset="0"/>
                <a:cs typeface="Times New Roman" panose="02020603050405020304" pitchFamily="18" charset="0"/>
              </a:rPr>
              <a:t>It </a:t>
            </a:r>
            <a:r>
              <a:rPr lang="en-US" sz="3200" dirty="0">
                <a:latin typeface="Times New Roman" panose="02020603050405020304" pitchFamily="18" charset="0"/>
                <a:cs typeface="Times New Roman" panose="02020603050405020304" pitchFamily="18" charset="0"/>
              </a:rPr>
              <a:t>consists of strongly heating ("igniting") a sample of the material at a specified temperature, allowing volatile substances to escape, until its mass ceases to change. </a:t>
            </a:r>
            <a:endParaRPr lang="en-US" sz="3200" dirty="0" smtClean="0">
              <a:latin typeface="Times New Roman" panose="02020603050405020304" pitchFamily="18" charset="0"/>
              <a:cs typeface="Times New Roman" panose="02020603050405020304" pitchFamily="18" charset="0"/>
            </a:endParaRPr>
          </a:p>
          <a:p>
            <a:pPr marL="0" indent="0" algn="just">
              <a:buNone/>
            </a:pPr>
            <a:r>
              <a:rPr lang="en-US" sz="3200" dirty="0" smtClean="0">
                <a:latin typeface="Times New Roman" panose="02020603050405020304" pitchFamily="18" charset="0"/>
                <a:cs typeface="Times New Roman" panose="02020603050405020304" pitchFamily="18" charset="0"/>
              </a:rPr>
              <a:t>The </a:t>
            </a:r>
            <a:r>
              <a:rPr lang="en-US" sz="3200" dirty="0">
                <a:latin typeface="Times New Roman" panose="02020603050405020304" pitchFamily="18" charset="0"/>
                <a:cs typeface="Times New Roman" panose="02020603050405020304" pitchFamily="18" charset="0"/>
              </a:rPr>
              <a:t>simple test typically consists of placing a few grams of the material in a </a:t>
            </a:r>
            <a:r>
              <a:rPr lang="en-US" sz="3200" dirty="0" smtClean="0">
                <a:latin typeface="Times New Roman" panose="02020603050405020304" pitchFamily="18" charset="0"/>
                <a:cs typeface="Times New Roman" panose="02020603050405020304" pitchFamily="18" charset="0"/>
              </a:rPr>
              <a:t>tarred crucible </a:t>
            </a:r>
            <a:r>
              <a:rPr lang="en-US" sz="3200" dirty="0">
                <a:latin typeface="Times New Roman" panose="02020603050405020304" pitchFamily="18" charset="0"/>
                <a:cs typeface="Times New Roman" panose="02020603050405020304" pitchFamily="18" charset="0"/>
              </a:rPr>
              <a:t>and determining its mass, placing it in a temperature-controlled furnace for a set time, cooling it in a controlled (e.g. water-free, CO2-free) atmosphere, and re determining the mass.</a:t>
            </a:r>
          </a:p>
        </p:txBody>
      </p:sp>
    </p:spTree>
    <p:extLst>
      <p:ext uri="{BB962C8B-B14F-4D97-AF65-F5344CB8AC3E}">
        <p14:creationId xmlns:p14="http://schemas.microsoft.com/office/powerpoint/2010/main" val="282321302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8823"/>
            <a:ext cx="10515600" cy="5798140"/>
          </a:xfrm>
        </p:spPr>
        <p:txBody>
          <a:bodyPr>
            <a:normAutofit/>
          </a:bodyPr>
          <a:lstStyle/>
          <a:p>
            <a:pPr marL="0" indent="0" algn="just">
              <a:buNone/>
            </a:pPr>
            <a:r>
              <a:rPr lang="en-US" sz="3200" b="1" dirty="0" smtClean="0">
                <a:latin typeface="Times New Roman" panose="02020603050405020304" pitchFamily="18" charset="0"/>
                <a:cs typeface="Times New Roman" panose="02020603050405020304" pitchFamily="18" charset="0"/>
              </a:rPr>
              <a:t>Applications</a:t>
            </a:r>
          </a:p>
          <a:p>
            <a:pPr marL="0" indent="0" algn="just">
              <a:buNone/>
            </a:pPr>
            <a:r>
              <a:rPr lang="en-US" sz="3200" dirty="0" smtClean="0">
                <a:latin typeface="Times New Roman" panose="02020603050405020304" pitchFamily="18" charset="0"/>
                <a:cs typeface="Times New Roman" panose="02020603050405020304" pitchFamily="18" charset="0"/>
              </a:rPr>
              <a:t>This </a:t>
            </a:r>
            <a:r>
              <a:rPr lang="en-US" sz="3200" dirty="0">
                <a:latin typeface="Times New Roman" panose="02020603050405020304" pitchFamily="18" charset="0"/>
                <a:cs typeface="Times New Roman" panose="02020603050405020304" pitchFamily="18" charset="0"/>
              </a:rPr>
              <a:t>process is mainly used for the standardization of organic substances and crude </a:t>
            </a:r>
            <a:r>
              <a:rPr lang="en-US" sz="3200" dirty="0" smtClean="0">
                <a:latin typeface="Times New Roman" panose="02020603050405020304" pitchFamily="18" charset="0"/>
                <a:cs typeface="Times New Roman" panose="02020603050405020304" pitchFamily="18" charset="0"/>
              </a:rPr>
              <a:t>drugs</a:t>
            </a:r>
          </a:p>
          <a:p>
            <a:pPr marL="0" indent="0" algn="just">
              <a:buNone/>
            </a:pPr>
            <a:r>
              <a:rPr lang="en-US" sz="3200" dirty="0" smtClean="0">
                <a:latin typeface="Times New Roman" panose="02020603050405020304" pitchFamily="18" charset="0"/>
                <a:cs typeface="Times New Roman" panose="02020603050405020304" pitchFamily="18" charset="0"/>
              </a:rPr>
              <a:t>Used </a:t>
            </a:r>
            <a:r>
              <a:rPr lang="en-US" sz="3200" dirty="0">
                <a:latin typeface="Times New Roman" panose="02020603050405020304" pitchFamily="18" charset="0"/>
                <a:cs typeface="Times New Roman" panose="02020603050405020304" pitchFamily="18" charset="0"/>
              </a:rPr>
              <a:t>to determine impurities of organic salts of alkali metals such as </a:t>
            </a:r>
            <a:r>
              <a:rPr lang="en-US" sz="3200" dirty="0" smtClean="0">
                <a:latin typeface="Times New Roman" panose="02020603050405020304" pitchFamily="18" charset="0"/>
                <a:cs typeface="Times New Roman" panose="02020603050405020304" pitchFamily="18" charset="0"/>
              </a:rPr>
              <a:t>tartrates, </a:t>
            </a:r>
            <a:r>
              <a:rPr lang="en-US" sz="3200" dirty="0">
                <a:latin typeface="Times New Roman" panose="02020603050405020304" pitchFamily="18" charset="0"/>
                <a:cs typeface="Times New Roman" panose="02020603050405020304" pitchFamily="18" charset="0"/>
              </a:rPr>
              <a:t>citrates, Benzoates and many </a:t>
            </a:r>
            <a:r>
              <a:rPr lang="en-US" sz="3200" dirty="0" smtClean="0">
                <a:latin typeface="Times New Roman" panose="02020603050405020304" pitchFamily="18" charset="0"/>
                <a:cs typeface="Times New Roman" panose="02020603050405020304" pitchFamily="18" charset="0"/>
              </a:rPr>
              <a:t>drugs.</a:t>
            </a:r>
          </a:p>
          <a:p>
            <a:pPr marL="0" indent="0" algn="just">
              <a:buNone/>
            </a:pPr>
            <a:r>
              <a:rPr lang="en-US" sz="3200" dirty="0" smtClean="0">
                <a:latin typeface="Times New Roman" panose="02020603050405020304" pitchFamily="18" charset="0"/>
                <a:cs typeface="Times New Roman" panose="02020603050405020304" pitchFamily="18" charset="0"/>
              </a:rPr>
              <a:t>Purity </a:t>
            </a:r>
            <a:r>
              <a:rPr lang="en-US" sz="3200" dirty="0">
                <a:latin typeface="Times New Roman" panose="02020603050405020304" pitchFamily="18" charset="0"/>
                <a:cs typeface="Times New Roman" panose="02020603050405020304" pitchFamily="18" charset="0"/>
              </a:rPr>
              <a:t>of a drug is determined by its ash content</a:t>
            </a:r>
          </a:p>
        </p:txBody>
      </p:sp>
    </p:spTree>
    <p:extLst>
      <p:ext uri="{BB962C8B-B14F-4D97-AF65-F5344CB8AC3E}">
        <p14:creationId xmlns:p14="http://schemas.microsoft.com/office/powerpoint/2010/main" val="43329091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8823"/>
            <a:ext cx="10515600" cy="5798140"/>
          </a:xfrm>
        </p:spPr>
        <p:txBody>
          <a:bodyPr>
            <a:normAutofit/>
          </a:bodyPr>
          <a:lstStyle/>
          <a:p>
            <a:pPr marL="0" indent="0" algn="just">
              <a:buNone/>
            </a:pPr>
            <a:r>
              <a:rPr lang="en-US" sz="3200" b="1" dirty="0" smtClean="0">
                <a:latin typeface="Times New Roman" panose="02020603050405020304" pitchFamily="18" charset="0"/>
                <a:cs typeface="Times New Roman" panose="02020603050405020304" pitchFamily="18" charset="0"/>
              </a:rPr>
              <a:t>Fusion</a:t>
            </a:r>
          </a:p>
          <a:p>
            <a:pPr marL="0" indent="0" algn="just">
              <a:buNone/>
            </a:pPr>
            <a:r>
              <a:rPr lang="en-US" sz="3200" dirty="0" smtClean="0">
                <a:latin typeface="Times New Roman" panose="02020603050405020304" pitchFamily="18" charset="0"/>
                <a:cs typeface="Times New Roman" panose="02020603050405020304" pitchFamily="18" charset="0"/>
              </a:rPr>
              <a:t>It </a:t>
            </a:r>
            <a:r>
              <a:rPr lang="en-US" sz="3200" dirty="0">
                <a:latin typeface="Times New Roman" panose="02020603050405020304" pitchFamily="18" charset="0"/>
                <a:cs typeface="Times New Roman" panose="02020603050405020304" pitchFamily="18" charset="0"/>
              </a:rPr>
              <a:t>is the process by which the solids get converted into liquids without the addition of any </a:t>
            </a:r>
            <a:r>
              <a:rPr lang="en-US" sz="3200" dirty="0" smtClean="0">
                <a:latin typeface="Times New Roman" panose="02020603050405020304" pitchFamily="18" charset="0"/>
                <a:cs typeface="Times New Roman" panose="02020603050405020304" pitchFamily="18" charset="0"/>
              </a:rPr>
              <a:t>solvent.</a:t>
            </a:r>
          </a:p>
          <a:p>
            <a:pPr marL="0" indent="0" algn="just">
              <a:buNone/>
            </a:pPr>
            <a:r>
              <a:rPr lang="en-US" sz="3200" dirty="0" smtClean="0">
                <a:latin typeface="Times New Roman" panose="02020603050405020304" pitchFamily="18" charset="0"/>
                <a:cs typeface="Times New Roman" panose="02020603050405020304" pitchFamily="18" charset="0"/>
              </a:rPr>
              <a:t>In </a:t>
            </a:r>
            <a:r>
              <a:rPr lang="en-US" sz="3200" dirty="0">
                <a:latin typeface="Times New Roman" panose="02020603050405020304" pitchFamily="18" charset="0"/>
                <a:cs typeface="Times New Roman" panose="02020603050405020304" pitchFamily="18" charset="0"/>
              </a:rPr>
              <a:t>other words it is defined as the process of heating the solids until they </a:t>
            </a:r>
            <a:r>
              <a:rPr lang="en-US" sz="3200" dirty="0" smtClean="0">
                <a:latin typeface="Times New Roman" panose="02020603050405020304" pitchFamily="18" charset="0"/>
                <a:cs typeface="Times New Roman" panose="02020603050405020304" pitchFamily="18" charset="0"/>
              </a:rPr>
              <a:t>melt.</a:t>
            </a:r>
          </a:p>
          <a:p>
            <a:pPr marL="0" indent="0" algn="just">
              <a:buNone/>
            </a:pPr>
            <a:r>
              <a:rPr lang="en-US" sz="3200" dirty="0" smtClean="0">
                <a:latin typeface="Times New Roman" panose="02020603050405020304" pitchFamily="18" charset="0"/>
                <a:cs typeface="Times New Roman" panose="02020603050405020304" pitchFamily="18" charset="0"/>
              </a:rPr>
              <a:t>In </a:t>
            </a:r>
            <a:r>
              <a:rPr lang="en-US" sz="3200" dirty="0">
                <a:latin typeface="Times New Roman" panose="02020603050405020304" pitchFamily="18" charset="0"/>
                <a:cs typeface="Times New Roman" panose="02020603050405020304" pitchFamily="18" charset="0"/>
              </a:rPr>
              <a:t>a pure crystalline solid, this process occurs at a fixed temperature called the melting </a:t>
            </a:r>
            <a:r>
              <a:rPr lang="en-US" sz="3200" dirty="0" smtClean="0">
                <a:latin typeface="Times New Roman" panose="02020603050405020304" pitchFamily="18" charset="0"/>
                <a:cs typeface="Times New Roman" panose="02020603050405020304" pitchFamily="18" charset="0"/>
              </a:rPr>
              <a:t>point</a:t>
            </a:r>
          </a:p>
          <a:p>
            <a:pPr marL="0" indent="0" algn="just">
              <a:buNone/>
            </a:pPr>
            <a:r>
              <a:rPr lang="en-US" sz="3200" dirty="0" smtClean="0">
                <a:latin typeface="Times New Roman" panose="02020603050405020304" pitchFamily="18" charset="0"/>
                <a:cs typeface="Times New Roman" panose="02020603050405020304" pitchFamily="18" charset="0"/>
              </a:rPr>
              <a:t>An </a:t>
            </a:r>
            <a:r>
              <a:rPr lang="en-US" sz="3200" dirty="0">
                <a:latin typeface="Times New Roman" panose="02020603050405020304" pitchFamily="18" charset="0"/>
                <a:cs typeface="Times New Roman" panose="02020603050405020304" pitchFamily="18" charset="0"/>
              </a:rPr>
              <a:t>impure solid generally melts over a range of temperatures below the melting point of the principal component.</a:t>
            </a:r>
          </a:p>
        </p:txBody>
      </p:sp>
    </p:spTree>
    <p:extLst>
      <p:ext uri="{BB962C8B-B14F-4D97-AF65-F5344CB8AC3E}">
        <p14:creationId xmlns:p14="http://schemas.microsoft.com/office/powerpoint/2010/main" val="261694967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8823"/>
            <a:ext cx="10515600" cy="5798140"/>
          </a:xfrm>
        </p:spPr>
        <p:txBody>
          <a:bodyPr>
            <a:normAutofit/>
          </a:bodyPr>
          <a:lstStyle/>
          <a:p>
            <a:pPr marL="0" indent="0" algn="just">
              <a:buNone/>
            </a:pPr>
            <a:r>
              <a:rPr lang="en-US" sz="3200" b="1" dirty="0" smtClean="0">
                <a:latin typeface="Times New Roman" panose="02020603050405020304" pitchFamily="18" charset="0"/>
                <a:cs typeface="Times New Roman" panose="02020603050405020304" pitchFamily="18" charset="0"/>
              </a:rPr>
              <a:t>Applications</a:t>
            </a:r>
          </a:p>
          <a:p>
            <a:pPr marL="0" indent="0" algn="just">
              <a:buNone/>
            </a:pPr>
            <a:r>
              <a:rPr lang="en-US" sz="3200" dirty="0" smtClean="0">
                <a:latin typeface="Times New Roman" panose="02020603050405020304" pitchFamily="18" charset="0"/>
                <a:cs typeface="Times New Roman" panose="02020603050405020304" pitchFamily="18" charset="0"/>
              </a:rPr>
              <a:t>Fusion </a:t>
            </a:r>
            <a:r>
              <a:rPr lang="en-US" sz="3200" dirty="0">
                <a:latin typeface="Times New Roman" panose="02020603050405020304" pitchFamily="18" charset="0"/>
                <a:cs typeface="Times New Roman" panose="02020603050405020304" pitchFamily="18" charset="0"/>
              </a:rPr>
              <a:t>is done to purify certain solid and semisolid substances e.g., substances like Bees wax, hard paraffin, soft paraffin and wool fat are heated to melt and filtered while hot to remove the dissolved impurities. Then cooling is done to obtain a product free from dissolved </a:t>
            </a:r>
            <a:r>
              <a:rPr lang="en-US" sz="3200" dirty="0" smtClean="0">
                <a:latin typeface="Times New Roman" panose="02020603050405020304" pitchFamily="18" charset="0"/>
                <a:cs typeface="Times New Roman" panose="02020603050405020304" pitchFamily="18" charset="0"/>
              </a:rPr>
              <a:t>impurities.</a:t>
            </a:r>
          </a:p>
        </p:txBody>
      </p:sp>
    </p:spTree>
    <p:extLst>
      <p:ext uri="{BB962C8B-B14F-4D97-AF65-F5344CB8AC3E}">
        <p14:creationId xmlns:p14="http://schemas.microsoft.com/office/powerpoint/2010/main" val="387996969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8823"/>
            <a:ext cx="10515600" cy="5798140"/>
          </a:xfrm>
        </p:spPr>
        <p:txBody>
          <a:bodyPr>
            <a:normAutofit/>
          </a:bodyPr>
          <a:lstStyle/>
          <a:p>
            <a:pPr marL="0" indent="0" algn="just">
              <a:buNone/>
            </a:pPr>
            <a:r>
              <a:rPr lang="en-US" sz="3200" dirty="0">
                <a:latin typeface="Times New Roman" panose="02020603050405020304" pitchFamily="18" charset="0"/>
                <a:cs typeface="Times New Roman" panose="02020603050405020304" pitchFamily="18" charset="0"/>
              </a:rPr>
              <a:t>This method is also applied for the preparation of ointments when they contain solids and semisolids in the formulation. </a:t>
            </a:r>
            <a:endParaRPr lang="en-US" sz="3200" dirty="0" smtClean="0">
              <a:latin typeface="Times New Roman" panose="02020603050405020304" pitchFamily="18" charset="0"/>
              <a:cs typeface="Times New Roman" panose="02020603050405020304" pitchFamily="18" charset="0"/>
            </a:endParaRPr>
          </a:p>
          <a:p>
            <a:pPr marL="0" indent="0" algn="just">
              <a:buNone/>
            </a:pPr>
            <a:r>
              <a:rPr lang="en-US" sz="3200" dirty="0" smtClean="0">
                <a:latin typeface="Times New Roman" panose="02020603050405020304" pitchFamily="18" charset="0"/>
                <a:cs typeface="Times New Roman" panose="02020603050405020304" pitchFamily="18" charset="0"/>
              </a:rPr>
              <a:t>All </a:t>
            </a:r>
            <a:r>
              <a:rPr lang="en-US" sz="3200" dirty="0">
                <a:latin typeface="Times New Roman" panose="02020603050405020304" pitchFamily="18" charset="0"/>
                <a:cs typeface="Times New Roman" panose="02020603050405020304" pitchFamily="18" charset="0"/>
              </a:rPr>
              <a:t>the substances are first </a:t>
            </a:r>
            <a:r>
              <a:rPr lang="en-US" sz="3200" dirty="0" smtClean="0">
                <a:latin typeface="Times New Roman" panose="02020603050405020304" pitchFamily="18" charset="0"/>
                <a:cs typeface="Times New Roman" panose="02020603050405020304" pitchFamily="18" charset="0"/>
              </a:rPr>
              <a:t>melted </a:t>
            </a:r>
            <a:r>
              <a:rPr lang="en-US" sz="3200" dirty="0">
                <a:latin typeface="Times New Roman" panose="02020603050405020304" pitchFamily="18" charset="0"/>
                <a:cs typeface="Times New Roman" panose="02020603050405020304" pitchFamily="18" charset="0"/>
              </a:rPr>
              <a:t>and then cooled slowly with constant stirring until a uniform product is obtained. </a:t>
            </a:r>
            <a:endParaRPr lang="en-US" sz="3200" dirty="0" smtClean="0">
              <a:latin typeface="Times New Roman" panose="02020603050405020304" pitchFamily="18" charset="0"/>
              <a:cs typeface="Times New Roman" panose="02020603050405020304" pitchFamily="18" charset="0"/>
            </a:endParaRPr>
          </a:p>
          <a:p>
            <a:pPr marL="0" indent="0" algn="just">
              <a:buNone/>
            </a:pPr>
            <a:r>
              <a:rPr lang="en-US" sz="3200" dirty="0" smtClean="0">
                <a:latin typeface="Times New Roman" panose="02020603050405020304" pitchFamily="18" charset="0"/>
                <a:cs typeface="Times New Roman" panose="02020603050405020304" pitchFamily="18" charset="0"/>
              </a:rPr>
              <a:t>To </a:t>
            </a:r>
            <a:r>
              <a:rPr lang="en-US" sz="3200" dirty="0">
                <a:latin typeface="Times New Roman" panose="02020603050405020304" pitchFamily="18" charset="0"/>
                <a:cs typeface="Times New Roman" panose="02020603050405020304" pitchFamily="18" charset="0"/>
              </a:rPr>
              <a:t>avoid overheating, the substances with higher melting points are melted first to which substances with lower melting points are added.</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563671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8823"/>
            <a:ext cx="10515600" cy="5798140"/>
          </a:xfrm>
        </p:spPr>
        <p:txBody>
          <a:bodyPr>
            <a:normAutofit/>
          </a:bodyPr>
          <a:lstStyle/>
          <a:p>
            <a:pPr marL="0" indent="0" algn="just">
              <a:buNone/>
            </a:pPr>
            <a:r>
              <a:rPr lang="en-US" sz="3200" b="1" dirty="0" smtClean="0">
                <a:latin typeface="Times New Roman" panose="02020603050405020304" pitchFamily="18" charset="0"/>
                <a:cs typeface="Times New Roman" panose="02020603050405020304" pitchFamily="18" charset="0"/>
              </a:rPr>
              <a:t>Centrifugation</a:t>
            </a:r>
          </a:p>
          <a:p>
            <a:pPr marL="0" indent="0" algn="just">
              <a:buNone/>
            </a:pPr>
            <a:r>
              <a:rPr lang="en-US" sz="3200" dirty="0" smtClean="0">
                <a:latin typeface="Times New Roman" panose="02020603050405020304" pitchFamily="18" charset="0"/>
                <a:cs typeface="Times New Roman" panose="02020603050405020304" pitchFamily="18" charset="0"/>
              </a:rPr>
              <a:t>It is a process used to separate or concentrate materials suspended in a liquid medium.</a:t>
            </a:r>
          </a:p>
          <a:p>
            <a:pPr marL="0" indent="0" algn="just">
              <a:buNone/>
            </a:pPr>
            <a:r>
              <a:rPr lang="en-US" sz="3200" dirty="0">
                <a:latin typeface="Times New Roman" panose="02020603050405020304" pitchFamily="18" charset="0"/>
                <a:cs typeface="Times New Roman" panose="02020603050405020304" pitchFamily="18" charset="0"/>
              </a:rPr>
              <a:t>Centrifugation is useful particularly when separation by ordinary filtration is difficult, as in separating a highly viscous </a:t>
            </a:r>
            <a:r>
              <a:rPr lang="en-US" sz="3200" dirty="0" smtClean="0">
                <a:latin typeface="Times New Roman" panose="02020603050405020304" pitchFamily="18" charset="0"/>
                <a:cs typeface="Times New Roman" panose="02020603050405020304" pitchFamily="18" charset="0"/>
              </a:rPr>
              <a:t>mixture. </a:t>
            </a:r>
          </a:p>
          <a:p>
            <a:pPr marL="0" indent="0" algn="just">
              <a:buNone/>
            </a:pPr>
            <a:r>
              <a:rPr lang="en-US" sz="3200" dirty="0" smtClean="0">
                <a:latin typeface="Times New Roman" panose="02020603050405020304" pitchFamily="18" charset="0"/>
                <a:cs typeface="Times New Roman" panose="02020603050405020304" pitchFamily="18" charset="0"/>
              </a:rPr>
              <a:t>Separations </a:t>
            </a:r>
            <a:r>
              <a:rPr lang="en-US" sz="3200" dirty="0">
                <a:latin typeface="Times New Roman" panose="02020603050405020304" pitchFamily="18" charset="0"/>
                <a:cs typeface="Times New Roman" panose="02020603050405020304" pitchFamily="18" charset="0"/>
              </a:rPr>
              <a:t>may be accomplished more rapidly in a centrifuge than under the action of gravity. In addition, the degree of separation that is attainable may be greater because the forces available are of a far higher order of magnitude. </a:t>
            </a:r>
            <a:endParaRPr lang="en-US" sz="3200" dirty="0" smtClean="0">
              <a:latin typeface="Times New Roman" panose="02020603050405020304" pitchFamily="18" charset="0"/>
              <a:cs typeface="Times New Roman" panose="02020603050405020304" pitchFamily="18" charset="0"/>
            </a:endParaRPr>
          </a:p>
          <a:p>
            <a:pPr marL="0" indent="0" algn="just">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408952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8823"/>
            <a:ext cx="10515600" cy="5798140"/>
          </a:xfrm>
        </p:spPr>
        <p:txBody>
          <a:bodyPr>
            <a:normAutofit/>
          </a:bodyPr>
          <a:lstStyle/>
          <a:p>
            <a:pPr marL="0" indent="0" algn="just">
              <a:buNone/>
            </a:pPr>
            <a:r>
              <a:rPr lang="en-US" sz="3200" b="1" dirty="0">
                <a:latin typeface="Times New Roman" panose="02020603050405020304" pitchFamily="18" charset="0"/>
                <a:cs typeface="Times New Roman" panose="02020603050405020304" pitchFamily="18" charset="0"/>
              </a:rPr>
              <a:t>Principles of centrifugation</a:t>
            </a:r>
          </a:p>
          <a:p>
            <a:pPr marL="0" indent="0" algn="just">
              <a:buNone/>
            </a:pPr>
            <a:r>
              <a:rPr lang="en-US" sz="3200" dirty="0">
                <a:latin typeface="Times New Roman" panose="02020603050405020304" pitchFamily="18" charset="0"/>
                <a:cs typeface="Times New Roman" panose="02020603050405020304" pitchFamily="18" charset="0"/>
              </a:rPr>
              <a:t>Centrifugal force can be </a:t>
            </a:r>
            <a:r>
              <a:rPr lang="en-US" sz="3200" dirty="0" smtClean="0">
                <a:latin typeface="Times New Roman" panose="02020603050405020304" pitchFamily="18" charset="0"/>
                <a:cs typeface="Times New Roman" panose="02020603050405020304" pitchFamily="18" charset="0"/>
              </a:rPr>
              <a:t>used to </a:t>
            </a:r>
            <a:r>
              <a:rPr lang="en-US" sz="3200" dirty="0">
                <a:latin typeface="Times New Roman" panose="02020603050405020304" pitchFamily="18" charset="0"/>
                <a:cs typeface="Times New Roman" panose="02020603050405020304" pitchFamily="18" charset="0"/>
              </a:rPr>
              <a:t>replace the gravitational force in sedimentation processes </a:t>
            </a:r>
          </a:p>
          <a:p>
            <a:pPr marL="0" indent="0" algn="just">
              <a:buNone/>
            </a:pPr>
            <a:r>
              <a:rPr lang="en-US" sz="3200" dirty="0" smtClean="0">
                <a:latin typeface="Times New Roman" panose="02020603050405020304" pitchFamily="18" charset="0"/>
                <a:cs typeface="Times New Roman" panose="02020603050405020304" pitchFamily="18" charset="0"/>
              </a:rPr>
              <a:t>Consider a body of mass m rotating in a circular path of radius r at a velocity v. </a:t>
            </a:r>
          </a:p>
          <a:p>
            <a:pPr marL="0" indent="0" algn="just">
              <a:buNone/>
            </a:pPr>
            <a:r>
              <a:rPr lang="en-US" sz="3200" dirty="0" smtClean="0">
                <a:latin typeface="Times New Roman" panose="02020603050405020304" pitchFamily="18" charset="0"/>
                <a:cs typeface="Times New Roman" panose="02020603050405020304" pitchFamily="18" charset="0"/>
              </a:rPr>
              <a:t>The force acting on the body in a radial direction is given by</a:t>
            </a:r>
          </a:p>
          <a:p>
            <a:pPr marL="0" indent="0" algn="just">
              <a:buNone/>
            </a:pPr>
            <a:endParaRPr lang="en-US" sz="3200" dirty="0" smtClean="0">
              <a:latin typeface="Times New Roman" panose="02020603050405020304" pitchFamily="18" charset="0"/>
              <a:cs typeface="Times New Roman" panose="02020603050405020304" pitchFamily="18" charset="0"/>
            </a:endParaRPr>
          </a:p>
          <a:p>
            <a:pPr marL="0" indent="0" algn="just">
              <a:buNone/>
            </a:pPr>
            <a:r>
              <a:rPr lang="en-US" sz="3200" b="1" i="1" dirty="0" smtClean="0">
                <a:latin typeface="Times New Roman" panose="02020603050405020304" pitchFamily="18" charset="0"/>
                <a:cs typeface="Times New Roman" panose="02020603050405020304" pitchFamily="18" charset="0"/>
              </a:rPr>
              <a:t>F= </a:t>
            </a:r>
            <a:r>
              <a:rPr lang="en-US" sz="3200" b="1" i="1" dirty="0">
                <a:latin typeface="Times New Roman" panose="02020603050405020304" pitchFamily="18" charset="0"/>
                <a:cs typeface="Times New Roman" panose="02020603050405020304" pitchFamily="18" charset="0"/>
              </a:rPr>
              <a:t>m</a:t>
            </a:r>
            <a:r>
              <a:rPr lang="en-US" sz="3200" b="1" i="1" dirty="0" smtClean="0">
                <a:latin typeface="Times New Roman" panose="02020603050405020304" pitchFamily="18" charset="0"/>
                <a:cs typeface="Times New Roman" panose="02020603050405020304" pitchFamily="18" charset="0"/>
              </a:rPr>
              <a:t>v</a:t>
            </a:r>
            <a:r>
              <a:rPr lang="en-US" sz="3200" b="1" i="1" baseline="30000" dirty="0" smtClean="0">
                <a:latin typeface="Times New Roman" panose="02020603050405020304" pitchFamily="18" charset="0"/>
                <a:cs typeface="Times New Roman" panose="02020603050405020304" pitchFamily="18" charset="0"/>
              </a:rPr>
              <a:t>2</a:t>
            </a:r>
            <a:r>
              <a:rPr lang="en-US" sz="3200" b="1" i="1" dirty="0" smtClean="0">
                <a:latin typeface="Times New Roman" panose="02020603050405020304" pitchFamily="18" charset="0"/>
                <a:cs typeface="Times New Roman" panose="02020603050405020304" pitchFamily="18" charset="0"/>
              </a:rPr>
              <a:t>/r</a:t>
            </a:r>
            <a:endParaRPr lang="en-US" sz="3200" b="1" i="1" dirty="0">
              <a:latin typeface="Times New Roman" panose="02020603050405020304" pitchFamily="18" charset="0"/>
              <a:cs typeface="Times New Roman" panose="02020603050405020304" pitchFamily="18" charset="0"/>
            </a:endParaRPr>
          </a:p>
          <a:p>
            <a:pPr marL="0" indent="0" algn="just">
              <a:buNone/>
            </a:pPr>
            <a:endParaRPr lang="en-US" sz="3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551330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8823"/>
            <a:ext cx="10515600" cy="5798140"/>
          </a:xfrm>
        </p:spPr>
        <p:txBody>
          <a:bodyPr>
            <a:normAutofit/>
          </a:bodyPr>
          <a:lstStyle/>
          <a:p>
            <a:pPr marL="0" indent="0" algn="just">
              <a:buNone/>
            </a:pPr>
            <a:r>
              <a:rPr lang="en-US" sz="3200" dirty="0" smtClean="0">
                <a:latin typeface="Times New Roman" panose="02020603050405020304" pitchFamily="18" charset="0"/>
                <a:cs typeface="Times New Roman" panose="02020603050405020304" pitchFamily="18" charset="0"/>
              </a:rPr>
              <a:t>Where</a:t>
            </a:r>
          </a:p>
          <a:p>
            <a:pPr marL="0" indent="0" algn="just">
              <a:buNone/>
            </a:pPr>
            <a:r>
              <a:rPr lang="en-US" sz="3200" dirty="0" smtClean="0">
                <a:latin typeface="Times New Roman" panose="02020603050405020304" pitchFamily="18" charset="0"/>
                <a:cs typeface="Times New Roman" panose="02020603050405020304" pitchFamily="18" charset="0"/>
              </a:rPr>
              <a:t>F= centrifugal force</a:t>
            </a:r>
          </a:p>
          <a:p>
            <a:pPr marL="0" indent="0" algn="just">
              <a:buNone/>
            </a:pPr>
            <a:r>
              <a:rPr lang="en-US" sz="3200" i="1" dirty="0" smtClean="0">
                <a:latin typeface="Times New Roman" panose="02020603050405020304" pitchFamily="18" charset="0"/>
                <a:cs typeface="Times New Roman" panose="02020603050405020304" pitchFamily="18" charset="0"/>
              </a:rPr>
              <a:t>m</a:t>
            </a:r>
            <a:r>
              <a:rPr lang="en-US" sz="3200" dirty="0" smtClean="0">
                <a:latin typeface="Times New Roman" panose="02020603050405020304" pitchFamily="18" charset="0"/>
                <a:cs typeface="Times New Roman" panose="02020603050405020304" pitchFamily="18" charset="0"/>
              </a:rPr>
              <a:t>= mass of body</a:t>
            </a:r>
          </a:p>
          <a:p>
            <a:pPr marL="0" indent="0" algn="just">
              <a:buNone/>
            </a:pPr>
            <a:r>
              <a:rPr lang="en-US" sz="3200" i="1" dirty="0" smtClean="0">
                <a:latin typeface="Times New Roman" panose="02020603050405020304" pitchFamily="18" charset="0"/>
                <a:cs typeface="Times New Roman" panose="02020603050405020304" pitchFamily="18" charset="0"/>
              </a:rPr>
              <a:t>v</a:t>
            </a:r>
            <a:r>
              <a:rPr lang="en-US" sz="3200" dirty="0" smtClean="0">
                <a:latin typeface="Times New Roman" panose="02020603050405020304" pitchFamily="18" charset="0"/>
                <a:cs typeface="Times New Roman" panose="02020603050405020304" pitchFamily="18" charset="0"/>
              </a:rPr>
              <a:t>=velocity of body</a:t>
            </a:r>
          </a:p>
          <a:p>
            <a:pPr marL="0" indent="0" algn="just">
              <a:buNone/>
            </a:pPr>
            <a:r>
              <a:rPr lang="en-US" sz="3200" i="1" dirty="0" smtClean="0">
                <a:latin typeface="Times New Roman" panose="02020603050405020304" pitchFamily="18" charset="0"/>
                <a:cs typeface="Times New Roman" panose="02020603050405020304" pitchFamily="18" charset="0"/>
              </a:rPr>
              <a:t>r</a:t>
            </a:r>
            <a:r>
              <a:rPr lang="en-US" sz="3200" dirty="0" smtClean="0">
                <a:latin typeface="Times New Roman" panose="02020603050405020304" pitchFamily="18" charset="0"/>
                <a:cs typeface="Times New Roman" panose="02020603050405020304" pitchFamily="18" charset="0"/>
              </a:rPr>
              <a:t>= radius of circle of rotation</a:t>
            </a:r>
          </a:p>
          <a:p>
            <a:pPr marL="0" indent="0" algn="just">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511808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8823"/>
            <a:ext cx="10515600" cy="5798140"/>
          </a:xfrm>
        </p:spPr>
        <p:txBody>
          <a:bodyPr>
            <a:normAutofit/>
          </a:bodyPr>
          <a:lstStyle/>
          <a:p>
            <a:pPr marL="0" indent="0" algn="just">
              <a:buNone/>
            </a:pPr>
            <a:r>
              <a:rPr lang="en-US" sz="3200" dirty="0" smtClean="0">
                <a:latin typeface="Times New Roman" panose="02020603050405020304" pitchFamily="18" charset="0"/>
                <a:cs typeface="Times New Roman" panose="02020603050405020304" pitchFamily="18" charset="0"/>
              </a:rPr>
              <a:t>The same body will be acted upon by a gravitational force</a:t>
            </a:r>
          </a:p>
          <a:p>
            <a:pPr marL="0" indent="0" algn="just">
              <a:buNone/>
            </a:pPr>
            <a:r>
              <a:rPr lang="en-US" sz="3200" dirty="0" smtClean="0">
                <a:latin typeface="Times New Roman" panose="02020603050405020304" pitchFamily="18" charset="0"/>
                <a:cs typeface="Times New Roman" panose="02020603050405020304" pitchFamily="18" charset="0"/>
              </a:rPr>
              <a:t>G=mg</a:t>
            </a:r>
          </a:p>
          <a:p>
            <a:pPr marL="0" indent="0" algn="just">
              <a:buNone/>
            </a:pPr>
            <a:r>
              <a:rPr lang="en-US" sz="3200" dirty="0" smtClean="0">
                <a:latin typeface="Times New Roman" panose="02020603050405020304" pitchFamily="18" charset="0"/>
                <a:cs typeface="Times New Roman" panose="02020603050405020304" pitchFamily="18" charset="0"/>
              </a:rPr>
              <a:t>Where </a:t>
            </a:r>
          </a:p>
          <a:p>
            <a:pPr marL="0" indent="0" algn="just">
              <a:buNone/>
            </a:pPr>
            <a:r>
              <a:rPr lang="en-US" sz="3200" dirty="0" smtClean="0">
                <a:latin typeface="Times New Roman" panose="02020603050405020304" pitchFamily="18" charset="0"/>
                <a:cs typeface="Times New Roman" panose="02020603050405020304" pitchFamily="18" charset="0"/>
              </a:rPr>
              <a:t>G=gravitational force</a:t>
            </a:r>
          </a:p>
          <a:p>
            <a:pPr marL="0" indent="0" algn="just">
              <a:buNone/>
            </a:pPr>
            <a:r>
              <a:rPr lang="en-US" sz="3200" dirty="0" smtClean="0">
                <a:latin typeface="Times New Roman" panose="02020603050405020304" pitchFamily="18" charset="0"/>
                <a:cs typeface="Times New Roman" panose="02020603050405020304" pitchFamily="18" charset="0"/>
              </a:rPr>
              <a:t>g=gravitational constant</a:t>
            </a:r>
          </a:p>
          <a:p>
            <a:pPr marL="0" indent="0" algn="just">
              <a:buNone/>
            </a:pPr>
            <a:endParaRPr lang="en-US" sz="3200" dirty="0" smtClean="0">
              <a:latin typeface="Times New Roman" panose="02020603050405020304" pitchFamily="18" charset="0"/>
              <a:cs typeface="Times New Roman" panose="02020603050405020304" pitchFamily="18" charset="0"/>
            </a:endParaRPr>
          </a:p>
          <a:p>
            <a:pPr marL="0" indent="0" algn="just">
              <a:buNone/>
            </a:pPr>
            <a:r>
              <a:rPr lang="en-US" sz="3200" dirty="0" smtClean="0">
                <a:latin typeface="Times New Roman" panose="02020603050405020304" pitchFamily="18" charset="0"/>
                <a:cs typeface="Times New Roman" panose="02020603050405020304" pitchFamily="18" charset="0"/>
              </a:rPr>
              <a:t>The centrifugal effect is the ratio of the two forces </a:t>
            </a:r>
          </a:p>
          <a:p>
            <a:pPr marL="0" indent="0" algn="just">
              <a:buNone/>
            </a:pPr>
            <a:r>
              <a:rPr lang="en-US" sz="3200" dirty="0" smtClean="0">
                <a:latin typeface="Times New Roman" panose="02020603050405020304" pitchFamily="18" charset="0"/>
                <a:cs typeface="Times New Roman" panose="02020603050405020304" pitchFamily="18" charset="0"/>
              </a:rPr>
              <a:t>C=F/G</a:t>
            </a:r>
          </a:p>
          <a:p>
            <a:pPr marL="0" indent="0" algn="just">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274427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8823"/>
            <a:ext cx="10515600" cy="5798140"/>
          </a:xfrm>
        </p:spPr>
        <p:txBody>
          <a:bodyPr>
            <a:normAutofit/>
          </a:bodyPr>
          <a:lstStyle/>
          <a:p>
            <a:pPr marL="0" indent="0" algn="just">
              <a:buNone/>
            </a:pPr>
            <a:r>
              <a:rPr lang="en-US" sz="3200" dirty="0" smtClean="0">
                <a:latin typeface="Times New Roman" panose="02020603050405020304" pitchFamily="18" charset="0"/>
                <a:cs typeface="Times New Roman" panose="02020603050405020304" pitchFamily="18" charset="0"/>
              </a:rPr>
              <a:t>C=</a:t>
            </a:r>
            <a:r>
              <a:rPr lang="en-US" sz="3200" i="1" dirty="0" smtClean="0">
                <a:latin typeface="Times New Roman" panose="02020603050405020304" pitchFamily="18" charset="0"/>
                <a:cs typeface="Times New Roman" panose="02020603050405020304" pitchFamily="18" charset="0"/>
              </a:rPr>
              <a:t>mv</a:t>
            </a:r>
            <a:r>
              <a:rPr lang="en-US" sz="3200" i="1" baseline="30000" dirty="0" smtClean="0">
                <a:latin typeface="Times New Roman" panose="02020603050405020304" pitchFamily="18" charset="0"/>
                <a:cs typeface="Times New Roman" panose="02020603050405020304" pitchFamily="18" charset="0"/>
              </a:rPr>
              <a:t>2</a:t>
            </a:r>
            <a:r>
              <a:rPr lang="en-US" sz="3200" i="1" dirty="0" smtClean="0">
                <a:latin typeface="Times New Roman" panose="02020603050405020304" pitchFamily="18" charset="0"/>
                <a:cs typeface="Times New Roman" panose="02020603050405020304" pitchFamily="18" charset="0"/>
              </a:rPr>
              <a:t>/</a:t>
            </a:r>
            <a:r>
              <a:rPr lang="en-US" sz="3200" i="1" dirty="0" err="1" smtClean="0">
                <a:latin typeface="Times New Roman" panose="02020603050405020304" pitchFamily="18" charset="0"/>
                <a:cs typeface="Times New Roman" panose="02020603050405020304" pitchFamily="18" charset="0"/>
              </a:rPr>
              <a:t>mgr</a:t>
            </a:r>
            <a:endParaRPr lang="en-US" sz="3200" i="1" dirty="0" smtClean="0">
              <a:latin typeface="Times New Roman" panose="02020603050405020304" pitchFamily="18" charset="0"/>
              <a:cs typeface="Times New Roman" panose="02020603050405020304" pitchFamily="18" charset="0"/>
            </a:endParaRPr>
          </a:p>
          <a:p>
            <a:pPr marL="0" indent="0" algn="just">
              <a:buNone/>
            </a:pPr>
            <a:r>
              <a:rPr lang="en-US" sz="3200" i="1" dirty="0" smtClean="0">
                <a:latin typeface="Times New Roman" panose="02020603050405020304" pitchFamily="18" charset="0"/>
                <a:cs typeface="Times New Roman" panose="02020603050405020304" pitchFamily="18" charset="0"/>
              </a:rPr>
              <a:t>C=v</a:t>
            </a:r>
            <a:r>
              <a:rPr lang="en-US" sz="3200" i="1" baseline="30000" dirty="0" smtClean="0">
                <a:latin typeface="Times New Roman" panose="02020603050405020304" pitchFamily="18" charset="0"/>
                <a:cs typeface="Times New Roman" panose="02020603050405020304" pitchFamily="18" charset="0"/>
              </a:rPr>
              <a:t>2</a:t>
            </a:r>
            <a:r>
              <a:rPr lang="en-US" sz="3200" i="1" dirty="0" smtClean="0">
                <a:latin typeface="Times New Roman" panose="02020603050405020304" pitchFamily="18" charset="0"/>
                <a:cs typeface="Times New Roman" panose="02020603050405020304" pitchFamily="18" charset="0"/>
              </a:rPr>
              <a:t>/gr</a:t>
            </a:r>
          </a:p>
          <a:p>
            <a:pPr marL="0" indent="0" algn="just">
              <a:buNone/>
            </a:pPr>
            <a:r>
              <a:rPr lang="en-US" sz="3200" i="1" dirty="0" smtClean="0">
                <a:latin typeface="Times New Roman" panose="02020603050405020304" pitchFamily="18" charset="0"/>
                <a:cs typeface="Times New Roman" panose="02020603050405020304" pitchFamily="18" charset="0"/>
              </a:rPr>
              <a:t>But</a:t>
            </a:r>
          </a:p>
          <a:p>
            <a:pPr marL="0" indent="0" algn="just">
              <a:buNone/>
            </a:pPr>
            <a:r>
              <a:rPr lang="en-US" sz="3200" dirty="0" smtClean="0">
                <a:latin typeface="Times New Roman" panose="02020603050405020304" pitchFamily="18" charset="0"/>
                <a:cs typeface="Times New Roman" panose="02020603050405020304" pitchFamily="18" charset="0"/>
              </a:rPr>
              <a:t>v=2</a:t>
            </a:r>
            <a:r>
              <a:rPr lang="el-GR" sz="3200" dirty="0" smtClean="0">
                <a:latin typeface="Times New Roman" panose="02020603050405020304" pitchFamily="18" charset="0"/>
                <a:cs typeface="Times New Roman" panose="02020603050405020304" pitchFamily="18" charset="0"/>
              </a:rPr>
              <a:t>ᴨ</a:t>
            </a:r>
            <a:r>
              <a:rPr lang="en-US" sz="3200" dirty="0" err="1" smtClean="0">
                <a:latin typeface="Times New Roman" panose="02020603050405020304" pitchFamily="18" charset="0"/>
                <a:cs typeface="Times New Roman" panose="02020603050405020304" pitchFamily="18" charset="0"/>
              </a:rPr>
              <a:t>rn</a:t>
            </a:r>
            <a:endParaRPr lang="en-US" sz="3200" dirty="0" smtClean="0">
              <a:latin typeface="Times New Roman" panose="02020603050405020304" pitchFamily="18" charset="0"/>
              <a:cs typeface="Times New Roman" panose="02020603050405020304" pitchFamily="18" charset="0"/>
            </a:endParaRPr>
          </a:p>
          <a:p>
            <a:pPr marL="0" indent="0" algn="just">
              <a:buNone/>
            </a:pPr>
            <a:r>
              <a:rPr lang="en-US" sz="3200" dirty="0" smtClean="0">
                <a:latin typeface="Times New Roman" panose="02020603050405020304" pitchFamily="18" charset="0"/>
                <a:cs typeface="Times New Roman" panose="02020603050405020304" pitchFamily="18" charset="0"/>
              </a:rPr>
              <a:t>Where </a:t>
            </a:r>
          </a:p>
          <a:p>
            <a:pPr marL="0" indent="0" algn="just">
              <a:buNone/>
            </a:pPr>
            <a:r>
              <a:rPr lang="en-US" sz="3200" dirty="0" smtClean="0">
                <a:latin typeface="Times New Roman" panose="02020603050405020304" pitchFamily="18" charset="0"/>
                <a:cs typeface="Times New Roman" panose="02020603050405020304" pitchFamily="18" charset="0"/>
              </a:rPr>
              <a:t>n=speed of rotation</a:t>
            </a:r>
          </a:p>
          <a:p>
            <a:pPr marL="0" indent="0" algn="just">
              <a:buNone/>
            </a:pPr>
            <a:endParaRPr lang="en-US" sz="3200" dirty="0">
              <a:latin typeface="Times New Roman" panose="02020603050405020304" pitchFamily="18" charset="0"/>
              <a:cs typeface="Times New Roman" panose="02020603050405020304" pitchFamily="18" charset="0"/>
            </a:endParaRPr>
          </a:p>
          <a:p>
            <a:pPr marL="0" indent="0" algn="just">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2389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914399"/>
            <a:ext cx="9144000" cy="5172891"/>
          </a:xfrm>
        </p:spPr>
        <p:txBody>
          <a:bodyPr>
            <a:normAutofit/>
          </a:bodyPr>
          <a:lstStyle/>
          <a:p>
            <a:pPr algn="just"/>
            <a:r>
              <a:rPr lang="en-US" sz="3200" dirty="0" smtClean="0">
                <a:latin typeface="Times New Roman" panose="02020603050405020304" pitchFamily="18" charset="0"/>
                <a:cs typeface="Times New Roman" panose="02020603050405020304" pitchFamily="18" charset="0"/>
              </a:rPr>
              <a:t>For example the pentahydrate of copper sulphate may be converted to the trihydrate by heating to 303 K.</a:t>
            </a:r>
          </a:p>
          <a:p>
            <a:pPr algn="just"/>
            <a:r>
              <a:rPr lang="en-US" sz="3200" dirty="0" smtClean="0">
                <a:latin typeface="Times New Roman" panose="02020603050405020304" pitchFamily="18" charset="0"/>
                <a:cs typeface="Times New Roman" panose="02020603050405020304" pitchFamily="18" charset="0"/>
              </a:rPr>
              <a:t>Two further molecules of water are removed at 373 K to yield the monohydrate and the remaining molecule of water is removed at 473 K to yield the anhydrous salt.</a:t>
            </a:r>
          </a:p>
          <a:p>
            <a:pPr algn="just"/>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3672344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8823"/>
            <a:ext cx="10515600" cy="5798140"/>
          </a:xfrm>
        </p:spPr>
        <p:txBody>
          <a:bodyPr>
            <a:normAutofit/>
          </a:bodyPr>
          <a:lstStyle/>
          <a:p>
            <a:pPr marL="0" indent="0">
              <a:buNone/>
            </a:pPr>
            <a:r>
              <a:rPr lang="en-US" sz="3200" dirty="0" smtClean="0">
                <a:latin typeface="Times New Roman" panose="02020603050405020304" pitchFamily="18" charset="0"/>
                <a:cs typeface="Times New Roman" panose="02020603050405020304" pitchFamily="18" charset="0"/>
              </a:rPr>
              <a:t>F/G=</a:t>
            </a:r>
            <a:r>
              <a:rPr lang="en-US" sz="3200" dirty="0">
                <a:latin typeface="Times New Roman" panose="02020603050405020304" pitchFamily="18" charset="0"/>
                <a:cs typeface="Times New Roman" panose="02020603050405020304" pitchFamily="18" charset="0"/>
              </a:rPr>
              <a:t>(2ᴨrn)</a:t>
            </a:r>
            <a:r>
              <a:rPr lang="en-US" sz="3200" baseline="30000" dirty="0">
                <a:latin typeface="Times New Roman" panose="02020603050405020304" pitchFamily="18" charset="0"/>
                <a:cs typeface="Times New Roman" panose="02020603050405020304" pitchFamily="18" charset="0"/>
              </a:rPr>
              <a:t>2</a:t>
            </a:r>
            <a:r>
              <a:rPr lang="en-US" sz="3200" dirty="0">
                <a:latin typeface="Times New Roman" panose="02020603050405020304" pitchFamily="18" charset="0"/>
                <a:cs typeface="Times New Roman" panose="02020603050405020304" pitchFamily="18" charset="0"/>
              </a:rPr>
              <a:t>/gr</a:t>
            </a:r>
          </a:p>
          <a:p>
            <a:pPr marL="0" indent="0">
              <a:buNone/>
            </a:pPr>
            <a:endParaRPr lang="en-US" sz="3200" dirty="0">
              <a:latin typeface="Times New Roman" panose="02020603050405020304" pitchFamily="18" charset="0"/>
              <a:cs typeface="Times New Roman" panose="02020603050405020304" pitchFamily="18" charset="0"/>
            </a:endParaRPr>
          </a:p>
          <a:p>
            <a:pPr marL="0" indent="0">
              <a:buNone/>
            </a:pPr>
            <a:r>
              <a:rPr lang="en-US" sz="3200" dirty="0" smtClean="0">
                <a:latin typeface="Times New Roman" panose="02020603050405020304" pitchFamily="18" charset="0"/>
                <a:cs typeface="Times New Roman" panose="02020603050405020304" pitchFamily="18" charset="0"/>
              </a:rPr>
              <a:t>F/G=4ᴨ</a:t>
            </a:r>
            <a:r>
              <a:rPr lang="en-US" sz="3200" baseline="30000" dirty="0" smtClean="0">
                <a:latin typeface="Times New Roman" panose="02020603050405020304" pitchFamily="18" charset="0"/>
                <a:cs typeface="Times New Roman" panose="02020603050405020304" pitchFamily="18" charset="0"/>
              </a:rPr>
              <a:t>2</a:t>
            </a:r>
            <a:r>
              <a:rPr lang="en-US" sz="3200" dirty="0" smtClean="0">
                <a:latin typeface="Times New Roman" panose="02020603050405020304" pitchFamily="18" charset="0"/>
                <a:cs typeface="Times New Roman" panose="02020603050405020304" pitchFamily="18" charset="0"/>
              </a:rPr>
              <a:t>r</a:t>
            </a:r>
            <a:r>
              <a:rPr lang="en-US" sz="3200" baseline="30000" dirty="0" smtClean="0">
                <a:latin typeface="Times New Roman" panose="02020603050405020304" pitchFamily="18" charset="0"/>
                <a:cs typeface="Times New Roman" panose="02020603050405020304" pitchFamily="18" charset="0"/>
              </a:rPr>
              <a:t>2</a:t>
            </a:r>
            <a:r>
              <a:rPr lang="en-US" sz="3200" dirty="0" smtClean="0">
                <a:latin typeface="Times New Roman" panose="02020603050405020304" pitchFamily="18" charset="0"/>
                <a:cs typeface="Times New Roman" panose="02020603050405020304" pitchFamily="18" charset="0"/>
              </a:rPr>
              <a:t>n</a:t>
            </a:r>
            <a:r>
              <a:rPr lang="en-US" sz="3200" baseline="30000" dirty="0" smtClean="0">
                <a:latin typeface="Times New Roman" panose="02020603050405020304" pitchFamily="18" charset="0"/>
                <a:cs typeface="Times New Roman" panose="02020603050405020304" pitchFamily="18" charset="0"/>
              </a:rPr>
              <a:t>2</a:t>
            </a:r>
            <a:r>
              <a:rPr lang="en-US" sz="3200" dirty="0" smtClean="0">
                <a:latin typeface="Times New Roman" panose="02020603050405020304" pitchFamily="18" charset="0"/>
                <a:cs typeface="Times New Roman" panose="02020603050405020304" pitchFamily="18" charset="0"/>
              </a:rPr>
              <a:t>/gr</a:t>
            </a:r>
          </a:p>
          <a:p>
            <a:pPr marL="0" indent="0" algn="just">
              <a:buNone/>
            </a:pPr>
            <a:endParaRPr lang="en-US" sz="3200" dirty="0">
              <a:latin typeface="Times New Roman" panose="02020603050405020304" pitchFamily="18" charset="0"/>
              <a:cs typeface="Times New Roman" panose="02020603050405020304" pitchFamily="18" charset="0"/>
            </a:endParaRPr>
          </a:p>
          <a:p>
            <a:pPr marL="0" indent="0" algn="just">
              <a:buNone/>
            </a:pPr>
            <a:r>
              <a:rPr lang="en-US" sz="3200" dirty="0" smtClean="0">
                <a:latin typeface="Times New Roman" panose="02020603050405020304" pitchFamily="18" charset="0"/>
                <a:cs typeface="Times New Roman" panose="02020603050405020304" pitchFamily="18" charset="0"/>
              </a:rPr>
              <a:t>F/G=2ᴨ</a:t>
            </a:r>
            <a:r>
              <a:rPr lang="en-US" sz="3200" baseline="30000" dirty="0" smtClean="0">
                <a:latin typeface="Times New Roman" panose="02020603050405020304" pitchFamily="18" charset="0"/>
                <a:cs typeface="Times New Roman" panose="02020603050405020304" pitchFamily="18" charset="0"/>
              </a:rPr>
              <a:t>2</a:t>
            </a:r>
            <a:r>
              <a:rPr lang="en-US" sz="3200" dirty="0" smtClean="0">
                <a:latin typeface="Times New Roman" panose="02020603050405020304" pitchFamily="18" charset="0"/>
                <a:cs typeface="Times New Roman" panose="02020603050405020304" pitchFamily="18" charset="0"/>
              </a:rPr>
              <a:t>n</a:t>
            </a:r>
            <a:r>
              <a:rPr lang="en-US" sz="3200" baseline="30000" dirty="0" smtClean="0">
                <a:latin typeface="Times New Roman" panose="02020603050405020304" pitchFamily="18" charset="0"/>
                <a:cs typeface="Times New Roman" panose="02020603050405020304" pitchFamily="18" charset="0"/>
              </a:rPr>
              <a:t>2</a:t>
            </a:r>
            <a:r>
              <a:rPr lang="en-US" sz="3200" dirty="0" smtClean="0">
                <a:latin typeface="Times New Roman" panose="02020603050405020304" pitchFamily="18" charset="0"/>
                <a:cs typeface="Times New Roman" panose="02020603050405020304" pitchFamily="18" charset="0"/>
              </a:rPr>
              <a:t>d/g</a:t>
            </a:r>
          </a:p>
          <a:p>
            <a:pPr marL="0" indent="0" algn="just">
              <a:buNone/>
            </a:pPr>
            <a:endParaRPr lang="en-US" sz="3200" dirty="0">
              <a:latin typeface="Times New Roman" panose="02020603050405020304" pitchFamily="18" charset="0"/>
              <a:cs typeface="Times New Roman" panose="02020603050405020304" pitchFamily="18" charset="0"/>
            </a:endParaRPr>
          </a:p>
          <a:p>
            <a:pPr marL="0" indent="0" algn="just">
              <a:buNone/>
            </a:pPr>
            <a:r>
              <a:rPr lang="en-US" sz="3200" dirty="0" smtClean="0">
                <a:latin typeface="Times New Roman" panose="02020603050405020304" pitchFamily="18" charset="0"/>
                <a:cs typeface="Times New Roman" panose="02020603050405020304" pitchFamily="18" charset="0"/>
              </a:rPr>
              <a:t>(d=2r)</a:t>
            </a:r>
          </a:p>
          <a:p>
            <a:pPr marL="0" indent="0" algn="just">
              <a:buNone/>
            </a:pPr>
            <a:r>
              <a:rPr lang="en-US" sz="3200" dirty="0" smtClean="0">
                <a:latin typeface="Times New Roman" panose="02020603050405020304" pitchFamily="18" charset="0"/>
                <a:cs typeface="Times New Roman" panose="02020603050405020304" pitchFamily="18" charset="0"/>
              </a:rPr>
              <a:t>Where</a:t>
            </a:r>
          </a:p>
          <a:p>
            <a:pPr marL="0" indent="0" algn="just">
              <a:buNone/>
            </a:pPr>
            <a:endParaRPr lang="en-US" sz="3200" dirty="0" smtClean="0">
              <a:latin typeface="Times New Roman" panose="02020603050405020304" pitchFamily="18" charset="0"/>
              <a:cs typeface="Times New Roman" panose="02020603050405020304" pitchFamily="18" charset="0"/>
            </a:endParaRPr>
          </a:p>
          <a:p>
            <a:pPr marL="0" indent="0" algn="just">
              <a:buNone/>
            </a:pPr>
            <a:r>
              <a:rPr lang="en-US" sz="3200" dirty="0" smtClean="0">
                <a:latin typeface="Times New Roman" panose="02020603050405020304" pitchFamily="18" charset="0"/>
                <a:cs typeface="Times New Roman" panose="02020603050405020304" pitchFamily="18" charset="0"/>
              </a:rPr>
              <a:t>d=diameter of rotation</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3896149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8823"/>
            <a:ext cx="10515600" cy="5798140"/>
          </a:xfrm>
        </p:spPr>
        <p:txBody>
          <a:bodyPr>
            <a:normAutofit/>
          </a:bodyPr>
          <a:lstStyle/>
          <a:p>
            <a:pPr marL="0" indent="0" algn="just">
              <a:buNone/>
            </a:pPr>
            <a:r>
              <a:rPr lang="en-US" sz="3200" dirty="0" smtClean="0">
                <a:latin typeface="Times New Roman" panose="02020603050405020304" pitchFamily="18" charset="0"/>
                <a:cs typeface="Times New Roman" panose="02020603050405020304" pitchFamily="18" charset="0"/>
              </a:rPr>
              <a:t>The gravitational constant (g) has a valve of 9.807 </a:t>
            </a:r>
            <a:r>
              <a:rPr lang="en-US" sz="3200" dirty="0">
                <a:latin typeface="Times New Roman" panose="02020603050405020304" pitchFamily="18" charset="0"/>
                <a:cs typeface="Times New Roman" panose="02020603050405020304" pitchFamily="18" charset="0"/>
              </a:rPr>
              <a:t>m/s</a:t>
            </a:r>
            <a:r>
              <a:rPr lang="en-US" sz="3200" baseline="30000" dirty="0">
                <a:latin typeface="Times New Roman" panose="02020603050405020304" pitchFamily="18" charset="0"/>
                <a:cs typeface="Times New Roman" panose="02020603050405020304" pitchFamily="18" charset="0"/>
              </a:rPr>
              <a:t>2</a:t>
            </a:r>
            <a:endParaRPr lang="en-US" sz="3200" dirty="0">
              <a:latin typeface="Times New Roman" panose="02020603050405020304" pitchFamily="18" charset="0"/>
              <a:cs typeface="Times New Roman" panose="02020603050405020304" pitchFamily="18" charset="0"/>
            </a:endParaRPr>
          </a:p>
          <a:p>
            <a:pPr marL="0" indent="0" algn="just">
              <a:buNone/>
            </a:pPr>
            <a:r>
              <a:rPr lang="en-US" sz="3200" dirty="0" smtClean="0">
                <a:latin typeface="Times New Roman" panose="02020603050405020304" pitchFamily="18" charset="0"/>
                <a:cs typeface="Times New Roman" panose="02020603050405020304" pitchFamily="18" charset="0"/>
              </a:rPr>
              <a:t>So the equation may be simplified to</a:t>
            </a:r>
          </a:p>
          <a:p>
            <a:pPr marL="0" indent="0" algn="just">
              <a:buNone/>
            </a:pPr>
            <a:endParaRPr lang="en-US" sz="3200" dirty="0">
              <a:latin typeface="Times New Roman" panose="02020603050405020304" pitchFamily="18" charset="0"/>
              <a:cs typeface="Times New Roman" panose="02020603050405020304" pitchFamily="18" charset="0"/>
            </a:endParaRPr>
          </a:p>
          <a:p>
            <a:pPr marL="0" indent="0" algn="just">
              <a:buNone/>
            </a:pPr>
            <a:r>
              <a:rPr lang="en-US" sz="3200" b="1" dirty="0">
                <a:latin typeface="Times New Roman" panose="02020603050405020304" pitchFamily="18" charset="0"/>
                <a:cs typeface="Times New Roman" panose="02020603050405020304" pitchFamily="18" charset="0"/>
              </a:rPr>
              <a:t>Centrifugal </a:t>
            </a:r>
            <a:r>
              <a:rPr lang="en-US" sz="3200" b="1" dirty="0" smtClean="0">
                <a:latin typeface="Times New Roman" panose="02020603050405020304" pitchFamily="18" charset="0"/>
                <a:cs typeface="Times New Roman" panose="02020603050405020304" pitchFamily="18" charset="0"/>
              </a:rPr>
              <a:t>effect=2.013n</a:t>
            </a:r>
            <a:r>
              <a:rPr lang="en-US" sz="3200" b="1" baseline="30000" dirty="0" smtClean="0">
                <a:latin typeface="Times New Roman" panose="02020603050405020304" pitchFamily="18" charset="0"/>
                <a:cs typeface="Times New Roman" panose="02020603050405020304" pitchFamily="18" charset="0"/>
              </a:rPr>
              <a:t>2</a:t>
            </a:r>
            <a:r>
              <a:rPr lang="en-US" sz="3200" b="1" dirty="0" smtClean="0">
                <a:latin typeface="Times New Roman" panose="02020603050405020304" pitchFamily="18" charset="0"/>
                <a:cs typeface="Times New Roman" panose="02020603050405020304" pitchFamily="18" charset="0"/>
              </a:rPr>
              <a:t>d</a:t>
            </a:r>
          </a:p>
          <a:p>
            <a:pPr marL="0" indent="0" algn="just">
              <a:buNone/>
            </a:pPr>
            <a:r>
              <a:rPr lang="en-US" sz="3200" dirty="0" smtClean="0">
                <a:latin typeface="Times New Roman" panose="02020603050405020304" pitchFamily="18" charset="0"/>
                <a:cs typeface="Times New Roman" panose="02020603050405020304" pitchFamily="18" charset="0"/>
              </a:rPr>
              <a:t>Where, 2ᴨ</a:t>
            </a:r>
            <a:r>
              <a:rPr lang="en-US" sz="3200" baseline="30000" dirty="0" smtClean="0">
                <a:latin typeface="Times New Roman" panose="02020603050405020304" pitchFamily="18" charset="0"/>
                <a:cs typeface="Times New Roman" panose="02020603050405020304" pitchFamily="18" charset="0"/>
              </a:rPr>
              <a:t>2</a:t>
            </a:r>
            <a:r>
              <a:rPr lang="en-US" sz="3200" dirty="0" smtClean="0">
                <a:latin typeface="Times New Roman" panose="02020603050405020304" pitchFamily="18" charset="0"/>
                <a:cs typeface="Times New Roman" panose="02020603050405020304" pitchFamily="18" charset="0"/>
              </a:rPr>
              <a:t>=19.73</a:t>
            </a:r>
          </a:p>
          <a:p>
            <a:pPr marL="0" indent="0" algn="just">
              <a:buNone/>
            </a:pPr>
            <a:endParaRPr lang="en-US" sz="3200" dirty="0" smtClean="0">
              <a:latin typeface="Times New Roman" panose="02020603050405020304" pitchFamily="18" charset="0"/>
              <a:cs typeface="Times New Roman" panose="02020603050405020304" pitchFamily="18" charset="0"/>
            </a:endParaRPr>
          </a:p>
          <a:p>
            <a:pPr marL="0" indent="0" algn="just">
              <a:buNone/>
            </a:pPr>
            <a:r>
              <a:rPr lang="en-US" sz="3200" i="1" dirty="0" smtClean="0">
                <a:latin typeface="Times New Roman" panose="02020603050405020304" pitchFamily="18" charset="0"/>
                <a:cs typeface="Times New Roman" panose="02020603050405020304" pitchFamily="18" charset="0"/>
              </a:rPr>
              <a:t>n</a:t>
            </a:r>
            <a:r>
              <a:rPr lang="en-US" sz="3200" dirty="0" smtClean="0">
                <a:latin typeface="Times New Roman" panose="02020603050405020304" pitchFamily="18" charset="0"/>
                <a:cs typeface="Times New Roman" panose="02020603050405020304" pitchFamily="18" charset="0"/>
              </a:rPr>
              <a:t> is expressed in </a:t>
            </a:r>
            <a:r>
              <a:rPr lang="en-US" sz="3200" i="1" dirty="0" smtClean="0">
                <a:latin typeface="Times New Roman" panose="02020603050405020304" pitchFamily="18" charset="0"/>
                <a:cs typeface="Times New Roman" panose="02020603050405020304" pitchFamily="18" charset="0"/>
              </a:rPr>
              <a:t>s</a:t>
            </a:r>
            <a:r>
              <a:rPr lang="en-US" sz="3200" i="1" baseline="30000" dirty="0" smtClean="0">
                <a:latin typeface="Times New Roman" panose="02020603050405020304" pitchFamily="18" charset="0"/>
                <a:cs typeface="Times New Roman" panose="02020603050405020304" pitchFamily="18" charset="0"/>
              </a:rPr>
              <a:t>-1</a:t>
            </a:r>
            <a:r>
              <a:rPr lang="en-US" sz="3200" baseline="30000" dirty="0" smtClean="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and d is in </a:t>
            </a:r>
            <a:r>
              <a:rPr lang="en-US" sz="3200" i="1" dirty="0" smtClean="0">
                <a:latin typeface="Times New Roman" panose="02020603050405020304" pitchFamily="18" charset="0"/>
                <a:cs typeface="Times New Roman" panose="02020603050405020304" pitchFamily="18" charset="0"/>
              </a:rPr>
              <a:t>m</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p>
            <a:pPr marL="0" indent="0" algn="just">
              <a:buNone/>
            </a:pPr>
            <a:endParaRPr lang="en-US" sz="3200" dirty="0" smtClean="0">
              <a:latin typeface="Times New Roman" panose="02020603050405020304" pitchFamily="18" charset="0"/>
              <a:cs typeface="Times New Roman" panose="02020603050405020304" pitchFamily="18" charset="0"/>
            </a:endParaRPr>
          </a:p>
          <a:p>
            <a:pPr marL="0" indent="0" algn="just">
              <a:buNone/>
            </a:pPr>
            <a:endParaRPr lang="en-US" sz="3200" dirty="0" smtClean="0">
              <a:latin typeface="Times New Roman" panose="02020603050405020304" pitchFamily="18" charset="0"/>
              <a:cs typeface="Times New Roman" panose="02020603050405020304" pitchFamily="18" charset="0"/>
            </a:endParaRPr>
          </a:p>
          <a:p>
            <a:pPr marL="0" indent="0" algn="just">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1133203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8823"/>
            <a:ext cx="10515600" cy="5798140"/>
          </a:xfrm>
        </p:spPr>
        <p:txBody>
          <a:bodyPr>
            <a:normAutofit/>
          </a:bodyPr>
          <a:lstStyle/>
          <a:p>
            <a:pPr marL="0" indent="0" algn="just">
              <a:buNone/>
            </a:pPr>
            <a:r>
              <a:rPr lang="en-US" sz="3200" dirty="0" smtClean="0">
                <a:latin typeface="Times New Roman" panose="02020603050405020304" pitchFamily="18" charset="0"/>
                <a:cs typeface="Times New Roman" panose="02020603050405020304" pitchFamily="18" charset="0"/>
              </a:rPr>
              <a:t>From the above equation it is clear that centrifugal effect is directly proportional to the diameter and is proportional to the square of the speed of rotation.</a:t>
            </a:r>
          </a:p>
          <a:p>
            <a:pPr marL="0" indent="0" algn="just">
              <a:buNone/>
            </a:pPr>
            <a:r>
              <a:rPr lang="en-US" sz="3200" dirty="0" smtClean="0">
                <a:latin typeface="Times New Roman" panose="02020603050405020304" pitchFamily="18" charset="0"/>
                <a:cs typeface="Times New Roman" panose="02020603050405020304" pitchFamily="18" charset="0"/>
              </a:rPr>
              <a:t>Thus if it is necessary to increase the centrifugal effect, it is of great advantage to use a centrifuge of the same size at a higher speed, rather than use a larger centrifuge at the same speed of rotation.</a:t>
            </a:r>
          </a:p>
          <a:p>
            <a:pPr marL="0" indent="0" algn="just">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527461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8823"/>
            <a:ext cx="10515600" cy="5798140"/>
          </a:xfrm>
        </p:spPr>
        <p:txBody>
          <a:bodyPr>
            <a:normAutofit/>
          </a:bodyPr>
          <a:lstStyle/>
          <a:p>
            <a:pPr marL="0" indent="0" algn="just">
              <a:buNone/>
            </a:pPr>
            <a:r>
              <a:rPr lang="en-US" sz="3200" dirty="0" smtClean="0">
                <a:latin typeface="Times New Roman" panose="02020603050405020304" pitchFamily="18" charset="0"/>
                <a:cs typeface="Times New Roman" panose="02020603050405020304" pitchFamily="18" charset="0"/>
              </a:rPr>
              <a:t>In larger centrifuge, doubling the speed had the result of quadrupling the centrifugal effect, while the high speed of rotation of a small centrifuge gave a very high value to the centrifugal effect.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213484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8823"/>
            <a:ext cx="10515600" cy="5798140"/>
          </a:xfrm>
        </p:spPr>
        <p:txBody>
          <a:bodyPr>
            <a:normAutofit/>
          </a:bodyPr>
          <a:lstStyle/>
          <a:p>
            <a:pPr marL="0" indent="0" algn="just">
              <a:buNone/>
            </a:pPr>
            <a:r>
              <a:rPr lang="en-US" sz="3200" b="1" dirty="0">
                <a:latin typeface="Times New Roman" panose="02020603050405020304" pitchFamily="18" charset="0"/>
                <a:cs typeface="Times New Roman" panose="02020603050405020304" pitchFamily="18" charset="0"/>
              </a:rPr>
              <a:t>Industrial centrifuges</a:t>
            </a:r>
          </a:p>
          <a:p>
            <a:pPr marL="0" indent="0" algn="just">
              <a:buNone/>
            </a:pPr>
            <a:r>
              <a:rPr lang="en-US" sz="3200" dirty="0">
                <a:latin typeface="Times New Roman" panose="02020603050405020304" pitchFamily="18" charset="0"/>
                <a:cs typeface="Times New Roman" panose="02020603050405020304" pitchFamily="18" charset="0"/>
              </a:rPr>
              <a:t>There are two main types of centrifuge used to achieve separation on an industrial scale, those using perforated baskets, which perform a filtration-type </a:t>
            </a:r>
            <a:r>
              <a:rPr lang="en-US" sz="3200" dirty="0" smtClean="0">
                <a:latin typeface="Times New Roman" panose="02020603050405020304" pitchFamily="18" charset="0"/>
                <a:cs typeface="Times New Roman" panose="02020603050405020304" pitchFamily="18" charset="0"/>
              </a:rPr>
              <a:t>operation</a:t>
            </a:r>
          </a:p>
          <a:p>
            <a:pPr marL="0" indent="0" algn="just">
              <a:buNone/>
            </a:pPr>
            <a:r>
              <a:rPr lang="en-US" sz="3200" dirty="0" smtClean="0">
                <a:latin typeface="Times New Roman" panose="02020603050405020304" pitchFamily="18" charset="0"/>
                <a:cs typeface="Times New Roman" panose="02020603050405020304" pitchFamily="18" charset="0"/>
              </a:rPr>
              <a:t>and </a:t>
            </a:r>
            <a:r>
              <a:rPr lang="en-US" sz="3200" dirty="0">
                <a:latin typeface="Times New Roman" panose="02020603050405020304" pitchFamily="18" charset="0"/>
                <a:cs typeface="Times New Roman" panose="02020603050405020304" pitchFamily="18" charset="0"/>
              </a:rPr>
              <a:t>those with a solid walled vessel, where particles sediment towards the wall under the influence of the centrifugal force</a:t>
            </a:r>
          </a:p>
        </p:txBody>
      </p:sp>
    </p:spTree>
    <p:extLst>
      <p:ext uri="{BB962C8B-B14F-4D97-AF65-F5344CB8AC3E}">
        <p14:creationId xmlns:p14="http://schemas.microsoft.com/office/powerpoint/2010/main" val="379658890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8823"/>
            <a:ext cx="10515600" cy="5798140"/>
          </a:xfrm>
        </p:spPr>
        <p:txBody>
          <a:bodyPr>
            <a:normAutofit/>
          </a:bodyPr>
          <a:lstStyle/>
          <a:p>
            <a:pPr marL="0" indent="0" algn="just">
              <a:buNone/>
            </a:pPr>
            <a:r>
              <a:rPr lang="en-US" sz="3200" b="1" dirty="0">
                <a:latin typeface="Times New Roman" panose="02020603050405020304" pitchFamily="18" charset="0"/>
                <a:cs typeface="Times New Roman" panose="02020603050405020304" pitchFamily="18" charset="0"/>
              </a:rPr>
              <a:t>Perforated-basket centrifuges (centrifugal filters)</a:t>
            </a:r>
          </a:p>
          <a:p>
            <a:pPr marL="0" indent="0" algn="just">
              <a:buNone/>
            </a:pPr>
            <a:r>
              <a:rPr lang="en-US" sz="3200" dirty="0" smtClean="0">
                <a:latin typeface="Times New Roman" panose="02020603050405020304" pitchFamily="18" charset="0"/>
                <a:cs typeface="Times New Roman" panose="02020603050405020304" pitchFamily="18" charset="0"/>
              </a:rPr>
              <a:t>It </a:t>
            </a:r>
            <a:r>
              <a:rPr lang="en-US" sz="3200" dirty="0">
                <a:latin typeface="Times New Roman" panose="02020603050405020304" pitchFamily="18" charset="0"/>
                <a:cs typeface="Times New Roman" panose="02020603050405020304" pitchFamily="18" charset="0"/>
              </a:rPr>
              <a:t>consists of a stainless steel perforated basket (typically 1-2 m in diameter) lined with a filter cloth. </a:t>
            </a:r>
            <a:endParaRPr lang="en-US" sz="3200" dirty="0" smtClean="0">
              <a:latin typeface="Times New Roman" panose="02020603050405020304" pitchFamily="18" charset="0"/>
              <a:cs typeface="Times New Roman" panose="02020603050405020304" pitchFamily="18" charset="0"/>
            </a:endParaRPr>
          </a:p>
          <a:p>
            <a:pPr marL="0" indent="0" algn="just">
              <a:buNone/>
            </a:pPr>
            <a:r>
              <a:rPr lang="en-US" sz="3200" dirty="0" smtClean="0">
                <a:latin typeface="Times New Roman" panose="02020603050405020304" pitchFamily="18" charset="0"/>
                <a:cs typeface="Times New Roman" panose="02020603050405020304" pitchFamily="18" charset="0"/>
              </a:rPr>
              <a:t>The </a:t>
            </a:r>
            <a:r>
              <a:rPr lang="en-US" sz="3200" dirty="0">
                <a:latin typeface="Times New Roman" panose="02020603050405020304" pitchFamily="18" charset="0"/>
                <a:cs typeface="Times New Roman" panose="02020603050405020304" pitchFamily="18" charset="0"/>
              </a:rPr>
              <a:t>basket rotates at a speed which is typically &lt;25 </a:t>
            </a:r>
            <a:r>
              <a:rPr lang="en-US" sz="3200" i="1" dirty="0" smtClean="0">
                <a:latin typeface="Times New Roman" panose="02020603050405020304" pitchFamily="18" charset="0"/>
                <a:cs typeface="Times New Roman" panose="02020603050405020304" pitchFamily="18" charset="0"/>
              </a:rPr>
              <a:t>s</a:t>
            </a:r>
            <a:r>
              <a:rPr lang="en-US" sz="3200" i="1" baseline="30000" dirty="0" smtClean="0">
                <a:latin typeface="Times New Roman" panose="02020603050405020304" pitchFamily="18" charset="0"/>
                <a:cs typeface="Times New Roman" panose="02020603050405020304" pitchFamily="18" charset="0"/>
              </a:rPr>
              <a:t>-1</a:t>
            </a:r>
            <a:r>
              <a:rPr lang="en-US" sz="3200" dirty="0" smtClean="0">
                <a:latin typeface="Times New Roman" panose="02020603050405020304" pitchFamily="18" charset="0"/>
                <a:cs typeface="Times New Roman" panose="02020603050405020304" pitchFamily="18" charset="0"/>
              </a:rPr>
              <a:t>. </a:t>
            </a:r>
          </a:p>
          <a:p>
            <a:pPr marL="0" indent="0" algn="just">
              <a:buNone/>
            </a:pPr>
            <a:r>
              <a:rPr lang="en-US" sz="3200" dirty="0" smtClean="0">
                <a:latin typeface="Times New Roman" panose="02020603050405020304" pitchFamily="18" charset="0"/>
                <a:cs typeface="Times New Roman" panose="02020603050405020304" pitchFamily="18" charset="0"/>
              </a:rPr>
              <a:t>The </a:t>
            </a:r>
            <a:r>
              <a:rPr lang="en-US" sz="3200" dirty="0">
                <a:latin typeface="Times New Roman" panose="02020603050405020304" pitchFamily="18" charset="0"/>
                <a:cs typeface="Times New Roman" panose="02020603050405020304" pitchFamily="18" charset="0"/>
              </a:rPr>
              <a:t>product enters centrally and is thrown outwards by centrifugal force and held against the filter cloth. </a:t>
            </a:r>
            <a:endParaRPr lang="en-US" sz="3200" dirty="0" smtClean="0">
              <a:latin typeface="Times New Roman" panose="02020603050405020304" pitchFamily="18" charset="0"/>
              <a:cs typeface="Times New Roman" panose="02020603050405020304" pitchFamily="18" charset="0"/>
            </a:endParaRPr>
          </a:p>
          <a:p>
            <a:pPr marL="0" indent="0" algn="just">
              <a:buNone/>
            </a:pPr>
            <a:r>
              <a:rPr lang="en-US" sz="3200" dirty="0" smtClean="0">
                <a:latin typeface="Times New Roman" panose="02020603050405020304" pitchFamily="18" charset="0"/>
                <a:cs typeface="Times New Roman" panose="02020603050405020304" pitchFamily="18" charset="0"/>
              </a:rPr>
              <a:t>The </a:t>
            </a:r>
            <a:r>
              <a:rPr lang="en-US" sz="3200" dirty="0">
                <a:latin typeface="Times New Roman" panose="02020603050405020304" pitchFamily="18" charset="0"/>
                <a:cs typeface="Times New Roman" panose="02020603050405020304" pitchFamily="18" charset="0"/>
              </a:rPr>
              <a:t>filtrate is forced through the cloth and removed via the liquid outlet; the solid material is retained on the cloth. </a:t>
            </a:r>
            <a:endParaRPr lang="en-US" sz="3200" dirty="0" smtClean="0">
              <a:latin typeface="Times New Roman" panose="02020603050405020304" pitchFamily="18" charset="0"/>
              <a:cs typeface="Times New Roman" panose="02020603050405020304" pitchFamily="18" charset="0"/>
            </a:endParaRPr>
          </a:p>
          <a:p>
            <a:pPr marL="0" indent="0" algn="just">
              <a:buNone/>
            </a:pPr>
            <a:r>
              <a:rPr lang="en-US" sz="3200" dirty="0" smtClean="0">
                <a:latin typeface="Times New Roman" panose="02020603050405020304" pitchFamily="18" charset="0"/>
                <a:cs typeface="Times New Roman" panose="02020603050405020304" pitchFamily="18" charset="0"/>
              </a:rPr>
              <a:t>The </a:t>
            </a:r>
            <a:r>
              <a:rPr lang="en-US" sz="3200" dirty="0">
                <a:latin typeface="Times New Roman" panose="02020603050405020304" pitchFamily="18" charset="0"/>
                <a:cs typeface="Times New Roman" panose="02020603050405020304" pitchFamily="18" charset="0"/>
              </a:rPr>
              <a:t>cake can be washed if required by spraying water into the centrifuge.</a:t>
            </a:r>
          </a:p>
        </p:txBody>
      </p:sp>
    </p:spTree>
    <p:extLst>
      <p:ext uri="{BB962C8B-B14F-4D97-AF65-F5344CB8AC3E}">
        <p14:creationId xmlns:p14="http://schemas.microsoft.com/office/powerpoint/2010/main" val="198261566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p:cNvPicPr>
            <a:picLocks noGrp="1" noChangeAspect="1"/>
          </p:cNvPicPr>
          <p:nvPr>
            <p:ph idx="1"/>
          </p:nvPr>
        </p:nvPicPr>
        <p:blipFill>
          <a:blip r:embed="rId2"/>
          <a:stretch>
            <a:fillRect/>
          </a:stretch>
        </p:blipFill>
        <p:spPr>
          <a:xfrm>
            <a:off x="1737360" y="692331"/>
            <a:ext cx="6601777" cy="5355771"/>
          </a:xfrm>
          <a:prstGeom prst="rect">
            <a:avLst/>
          </a:prstGeom>
        </p:spPr>
      </p:pic>
    </p:spTree>
    <p:extLst>
      <p:ext uri="{BB962C8B-B14F-4D97-AF65-F5344CB8AC3E}">
        <p14:creationId xmlns:p14="http://schemas.microsoft.com/office/powerpoint/2010/main" val="82325166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8823"/>
            <a:ext cx="10515600" cy="5798140"/>
          </a:xfrm>
        </p:spPr>
        <p:txBody>
          <a:bodyPr>
            <a:normAutofit/>
          </a:bodyPr>
          <a:lstStyle/>
          <a:p>
            <a:pPr marL="0" indent="0" algn="just">
              <a:buNone/>
            </a:pPr>
            <a:r>
              <a:rPr lang="en-US" sz="3200" b="1" dirty="0" smtClean="0">
                <a:latin typeface="Times New Roman" panose="02020603050405020304" pitchFamily="18" charset="0"/>
                <a:cs typeface="Times New Roman" panose="02020603050405020304" pitchFamily="18" charset="0"/>
              </a:rPr>
              <a:t>Applications</a:t>
            </a:r>
          </a:p>
          <a:p>
            <a:pPr marL="0" indent="0" algn="just">
              <a:buNone/>
            </a:pPr>
            <a:r>
              <a:rPr lang="en-US" sz="3200" dirty="0" smtClean="0">
                <a:latin typeface="Times New Roman" panose="02020603050405020304" pitchFamily="18" charset="0"/>
                <a:cs typeface="Times New Roman" panose="02020603050405020304" pitchFamily="18" charset="0"/>
              </a:rPr>
              <a:t>The </a:t>
            </a:r>
            <a:r>
              <a:rPr lang="en-US" sz="3200" dirty="0">
                <a:latin typeface="Times New Roman" panose="02020603050405020304" pitchFamily="18" charset="0"/>
                <a:cs typeface="Times New Roman" panose="02020603050405020304" pitchFamily="18" charset="0"/>
              </a:rPr>
              <a:t>centrifugal filter has been used for separating crystalline materials from the preparation liquor, e.g. in the preparation of aspirin, and for removing precipitated proteins from </a:t>
            </a:r>
            <a:r>
              <a:rPr lang="en-US" sz="3200" dirty="0" smtClean="0">
                <a:latin typeface="Times New Roman" panose="02020603050405020304" pitchFamily="18" charset="0"/>
                <a:cs typeface="Times New Roman" panose="02020603050405020304" pitchFamily="18" charset="0"/>
              </a:rPr>
              <a:t>insulin.</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910435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8823"/>
            <a:ext cx="10515600" cy="5798140"/>
          </a:xfrm>
        </p:spPr>
        <p:txBody>
          <a:bodyPr>
            <a:normAutofit/>
          </a:bodyPr>
          <a:lstStyle/>
          <a:p>
            <a:pPr marL="0" indent="0" algn="just">
              <a:buNone/>
            </a:pPr>
            <a:r>
              <a:rPr lang="en-US" sz="3200" b="1" dirty="0" smtClean="0">
                <a:latin typeface="Times New Roman" panose="02020603050405020304" pitchFamily="18" charset="0"/>
                <a:cs typeface="Times New Roman" panose="02020603050405020304" pitchFamily="18" charset="0"/>
              </a:rPr>
              <a:t>Advantages</a:t>
            </a:r>
          </a:p>
          <a:p>
            <a:pPr marL="0" indent="0" algn="just">
              <a:buNone/>
            </a:pPr>
            <a:r>
              <a:rPr lang="en-US" sz="3200" dirty="0" smtClean="0">
                <a:latin typeface="Times New Roman" panose="02020603050405020304" pitchFamily="18" charset="0"/>
                <a:cs typeface="Times New Roman" panose="02020603050405020304" pitchFamily="18" charset="0"/>
              </a:rPr>
              <a:t>The centrifuge is very compact, occupying very little floor space compared with filters of similar capacity.</a:t>
            </a:r>
          </a:p>
          <a:p>
            <a:pPr marL="0" indent="0" algn="just">
              <a:buNone/>
            </a:pPr>
            <a:r>
              <a:rPr lang="en-US" sz="3200" dirty="0">
                <a:latin typeface="Times New Roman" panose="02020603050405020304" pitchFamily="18" charset="0"/>
                <a:cs typeface="Times New Roman" panose="02020603050405020304" pitchFamily="18" charset="0"/>
              </a:rPr>
              <a:t>It </a:t>
            </a:r>
            <a:r>
              <a:rPr lang="en-US" sz="3200" dirty="0" smtClean="0">
                <a:latin typeface="Times New Roman" panose="02020603050405020304" pitchFamily="18" charset="0"/>
                <a:cs typeface="Times New Roman" panose="02020603050405020304" pitchFamily="18" charset="0"/>
              </a:rPr>
              <a:t>is very efficient</a:t>
            </a:r>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a </a:t>
            </a:r>
            <a:r>
              <a:rPr lang="en-US" sz="3200" dirty="0">
                <a:latin typeface="Times New Roman" panose="02020603050405020304" pitchFamily="18" charset="0"/>
                <a:cs typeface="Times New Roman" panose="02020603050405020304" pitchFamily="18" charset="0"/>
              </a:rPr>
              <a:t>1</a:t>
            </a:r>
            <a:r>
              <a:rPr lang="en-US" sz="3200" dirty="0" smtClean="0">
                <a:latin typeface="Times New Roman" panose="02020603050405020304" pitchFamily="18" charset="0"/>
                <a:cs typeface="Times New Roman" panose="02020603050405020304" pitchFamily="18" charset="0"/>
              </a:rPr>
              <a:t>m </a:t>
            </a:r>
            <a:r>
              <a:rPr lang="en-US" sz="3200" dirty="0">
                <a:latin typeface="Times New Roman" panose="02020603050405020304" pitchFamily="18" charset="0"/>
                <a:cs typeface="Times New Roman" panose="02020603050405020304" pitchFamily="18" charset="0"/>
              </a:rPr>
              <a:t>centrifuge being able to process about 200 kg in 10 </a:t>
            </a:r>
            <a:r>
              <a:rPr lang="en-US" sz="3200" dirty="0" smtClean="0">
                <a:latin typeface="Times New Roman" panose="02020603050405020304" pitchFamily="18" charset="0"/>
                <a:cs typeface="Times New Roman" panose="02020603050405020304" pitchFamily="18" charset="0"/>
              </a:rPr>
              <a:t>minutes.</a:t>
            </a:r>
          </a:p>
          <a:p>
            <a:pPr marL="0" indent="0" algn="just">
              <a:buNone/>
            </a:pPr>
            <a:r>
              <a:rPr lang="en-US" sz="3200" dirty="0">
                <a:latin typeface="Times New Roman" panose="02020603050405020304" pitchFamily="18" charset="0"/>
                <a:cs typeface="Times New Roman" panose="02020603050405020304" pitchFamily="18" charset="0"/>
              </a:rPr>
              <a:t>It can also handle concentrated slurries which might block other filters, and gives a product with a very low moisture content (typically around 2% w/w), which saves energy during drying.</a:t>
            </a:r>
          </a:p>
          <a:p>
            <a:pPr marL="0" indent="0" algn="just">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077299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8823"/>
            <a:ext cx="10515600" cy="5798140"/>
          </a:xfrm>
        </p:spPr>
        <p:txBody>
          <a:bodyPr>
            <a:normAutofit/>
          </a:bodyPr>
          <a:lstStyle/>
          <a:p>
            <a:pPr marL="0" indent="0" algn="just">
              <a:buNone/>
            </a:pPr>
            <a:r>
              <a:rPr lang="en-US" sz="3200" dirty="0" smtClean="0">
                <a:latin typeface="Times New Roman" panose="02020603050405020304" pitchFamily="18" charset="0"/>
                <a:cs typeface="Times New Roman" panose="02020603050405020304" pitchFamily="18" charset="0"/>
              </a:rPr>
              <a:t>Centrifugal force removes the liquid from the cake in producing a dry product, so that dissolved solids are separated from the cake.</a:t>
            </a:r>
          </a:p>
          <a:p>
            <a:pPr marL="0" indent="0" algn="just">
              <a:buNone/>
            </a:pPr>
            <a:r>
              <a:rPr lang="en-US" sz="3200" dirty="0" smtClean="0">
                <a:latin typeface="Times New Roman" panose="02020603050405020304" pitchFamily="18" charset="0"/>
                <a:cs typeface="Times New Roman" panose="02020603050405020304" pitchFamily="18" charset="0"/>
              </a:rPr>
              <a:t>In conventional drying dissolved solids are deposited on the insoluble solid of the cake.</a:t>
            </a:r>
          </a:p>
          <a:p>
            <a:pPr marL="0" indent="0" algn="just">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7984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914399"/>
            <a:ext cx="9144000" cy="5172891"/>
          </a:xfrm>
        </p:spPr>
        <p:txBody>
          <a:bodyPr>
            <a:normAutofit/>
          </a:bodyPr>
          <a:lstStyle/>
          <a:p>
            <a:pPr algn="just"/>
            <a:r>
              <a:rPr lang="en-US" sz="3200" dirty="0" smtClean="0">
                <a:latin typeface="Times New Roman" panose="02020603050405020304" pitchFamily="18" charset="0"/>
                <a:cs typeface="Times New Roman" panose="02020603050405020304" pitchFamily="18" charset="0"/>
              </a:rPr>
              <a:t>Since the instability that arises from efflorescence is caused by the loss of water vapor. </a:t>
            </a:r>
          </a:p>
          <a:p>
            <a:pPr algn="just"/>
            <a:r>
              <a:rPr lang="en-US" sz="3200" dirty="0" smtClean="0">
                <a:latin typeface="Times New Roman" panose="02020603050405020304" pitchFamily="18" charset="0"/>
                <a:cs typeface="Times New Roman" panose="02020603050405020304" pitchFamily="18" charset="0"/>
              </a:rPr>
              <a:t>The common method of minimizing such deterioration involves </a:t>
            </a:r>
            <a:r>
              <a:rPr lang="en-US" sz="3200" b="1" dirty="0" smtClean="0">
                <a:latin typeface="Times New Roman" panose="02020603050405020304" pitchFamily="18" charset="0"/>
                <a:cs typeface="Times New Roman" panose="02020603050405020304" pitchFamily="18" charset="0"/>
              </a:rPr>
              <a:t>the use of containers that prevent the loss of water vapor</a:t>
            </a:r>
            <a:r>
              <a:rPr lang="en-US" sz="320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609841356"/>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8823"/>
            <a:ext cx="10515600" cy="5798140"/>
          </a:xfrm>
        </p:spPr>
        <p:txBody>
          <a:bodyPr>
            <a:normAutofit/>
          </a:bodyPr>
          <a:lstStyle/>
          <a:p>
            <a:pPr marL="0" indent="0" algn="just">
              <a:buNone/>
            </a:pPr>
            <a:r>
              <a:rPr lang="en-US" sz="3200" b="1" dirty="0" smtClean="0">
                <a:latin typeface="Times New Roman" panose="02020603050405020304" pitchFamily="18" charset="0"/>
                <a:cs typeface="Times New Roman" panose="02020603050405020304" pitchFamily="18" charset="0"/>
              </a:rPr>
              <a:t>Disadvantages</a:t>
            </a:r>
          </a:p>
          <a:p>
            <a:pPr marL="0" indent="0" algn="just">
              <a:buNone/>
            </a:pPr>
            <a:r>
              <a:rPr lang="en-US" sz="3200" dirty="0" smtClean="0">
                <a:latin typeface="Times New Roman" panose="02020603050405020304" pitchFamily="18" charset="0"/>
                <a:cs typeface="Times New Roman" panose="02020603050405020304" pitchFamily="18" charset="0"/>
              </a:rPr>
              <a:t>The complicated cycle of operation involves considerable labor cost, making the process expensive.</a:t>
            </a:r>
          </a:p>
          <a:p>
            <a:pPr marL="0" indent="0" algn="just">
              <a:buNone/>
            </a:pPr>
            <a:r>
              <a:rPr lang="en-US" sz="3200" dirty="0" smtClean="0">
                <a:latin typeface="Times New Roman" panose="02020603050405020304" pitchFamily="18" charset="0"/>
                <a:cs typeface="Times New Roman" panose="02020603050405020304" pitchFamily="18" charset="0"/>
              </a:rPr>
              <a:t>The process is intermittent, working on the batch principle.</a:t>
            </a:r>
          </a:p>
          <a:p>
            <a:pPr marL="0" indent="0" algn="just">
              <a:buNone/>
            </a:pPr>
            <a:r>
              <a:rPr lang="en-US" sz="3200" dirty="0" smtClean="0">
                <a:latin typeface="Times New Roman" panose="02020603050405020304" pitchFamily="18" charset="0"/>
                <a:cs typeface="Times New Roman" panose="02020603050405020304" pitchFamily="18" charset="0"/>
              </a:rPr>
              <a:t>There is considerable wear and tear because the solid form a hard, abrasive cake due to the consolidating effect of the centrifugal force.</a:t>
            </a:r>
          </a:p>
          <a:p>
            <a:pPr marL="0" indent="0" algn="just">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66694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8823"/>
            <a:ext cx="10515600" cy="5798140"/>
          </a:xfrm>
        </p:spPr>
        <p:txBody>
          <a:bodyPr>
            <a:normAutofit/>
          </a:bodyPr>
          <a:lstStyle/>
          <a:p>
            <a:pPr marL="0" indent="0" algn="just">
              <a:buNone/>
            </a:pPr>
            <a:r>
              <a:rPr lang="en-US" sz="3200" b="1" dirty="0">
                <a:latin typeface="Times New Roman" panose="02020603050405020304" pitchFamily="18" charset="0"/>
                <a:cs typeface="Times New Roman" panose="02020603050405020304" pitchFamily="18" charset="0"/>
              </a:rPr>
              <a:t>Tubular-bowl centrifuges (centrifugal sedimenters)</a:t>
            </a:r>
          </a:p>
          <a:p>
            <a:pPr marL="0" indent="0" algn="just">
              <a:buNone/>
            </a:pPr>
            <a:r>
              <a:rPr lang="en-US" sz="3200" dirty="0">
                <a:latin typeface="Times New Roman" panose="02020603050405020304" pitchFamily="18" charset="0"/>
                <a:cs typeface="Times New Roman" panose="02020603050405020304" pitchFamily="18" charset="0"/>
              </a:rPr>
              <a:t>These consist of a cylindrical 'bowl', typically around 100 mm in diameter and 1 m long, which rotates at 300-1000 </a:t>
            </a:r>
            <a:r>
              <a:rPr lang="en-US" sz="3200" i="1" dirty="0">
                <a:latin typeface="Times New Roman" panose="02020603050405020304" pitchFamily="18" charset="0"/>
                <a:cs typeface="Times New Roman" panose="02020603050405020304" pitchFamily="18" charset="0"/>
              </a:rPr>
              <a:t>s</a:t>
            </a:r>
            <a:r>
              <a:rPr lang="en-US" sz="3200" i="1" baseline="30000" dirty="0">
                <a:latin typeface="Times New Roman" panose="02020603050405020304" pitchFamily="18" charset="0"/>
                <a:cs typeface="Times New Roman" panose="02020603050405020304" pitchFamily="18" charset="0"/>
              </a:rPr>
              <a:t>-1</a:t>
            </a:r>
            <a:r>
              <a:rPr lang="en-US" sz="3200" dirty="0" smtClean="0">
                <a:latin typeface="Times New Roman" panose="02020603050405020304" pitchFamily="18" charset="0"/>
                <a:cs typeface="Times New Roman" panose="02020603050405020304" pitchFamily="18" charset="0"/>
              </a:rPr>
              <a:t>. </a:t>
            </a:r>
          </a:p>
          <a:p>
            <a:pPr marL="0" indent="0" algn="just">
              <a:buNone/>
            </a:pPr>
            <a:r>
              <a:rPr lang="en-US" sz="3200" dirty="0" smtClean="0">
                <a:latin typeface="Times New Roman" panose="02020603050405020304" pitchFamily="18" charset="0"/>
                <a:cs typeface="Times New Roman" panose="02020603050405020304" pitchFamily="18" charset="0"/>
              </a:rPr>
              <a:t>The </a:t>
            </a:r>
            <a:r>
              <a:rPr lang="en-US" sz="3200" dirty="0">
                <a:latin typeface="Times New Roman" panose="02020603050405020304" pitchFamily="18" charset="0"/>
                <a:cs typeface="Times New Roman" panose="02020603050405020304" pitchFamily="18" charset="0"/>
              </a:rPr>
              <a:t>product enters at the bottom and centrifugal force causes solids to be deposited on the wall as it passes up the bowl, the liquid overflowing from the </a:t>
            </a:r>
            <a:r>
              <a:rPr lang="en-US" sz="3200" dirty="0" smtClean="0">
                <a:latin typeface="Times New Roman" panose="02020603050405020304" pitchFamily="18" charset="0"/>
                <a:cs typeface="Times New Roman" panose="02020603050405020304" pitchFamily="18" charset="0"/>
              </a:rPr>
              <a:t>top.</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776379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p:cNvPicPr>
            <a:picLocks noGrp="1" noChangeAspect="1"/>
          </p:cNvPicPr>
          <p:nvPr>
            <p:ph idx="1"/>
          </p:nvPr>
        </p:nvPicPr>
        <p:blipFill>
          <a:blip r:embed="rId2"/>
          <a:stretch>
            <a:fillRect/>
          </a:stretch>
        </p:blipFill>
        <p:spPr>
          <a:xfrm>
            <a:off x="2965268" y="561703"/>
            <a:ext cx="5381897" cy="5603966"/>
          </a:xfrm>
          <a:prstGeom prst="rect">
            <a:avLst/>
          </a:prstGeom>
        </p:spPr>
      </p:pic>
    </p:spTree>
    <p:extLst>
      <p:ext uri="{BB962C8B-B14F-4D97-AF65-F5344CB8AC3E}">
        <p14:creationId xmlns:p14="http://schemas.microsoft.com/office/powerpoint/2010/main" val="369731487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8823"/>
            <a:ext cx="10515600" cy="5798140"/>
          </a:xfrm>
        </p:spPr>
        <p:txBody>
          <a:bodyPr>
            <a:normAutofit/>
          </a:bodyPr>
          <a:lstStyle/>
          <a:p>
            <a:pPr marL="0" indent="0" algn="just">
              <a:buNone/>
            </a:pPr>
            <a:r>
              <a:rPr lang="en-US" sz="3200" b="1" dirty="0" smtClean="0">
                <a:latin typeface="Times New Roman" panose="02020603050405020304" pitchFamily="18" charset="0"/>
                <a:cs typeface="Times New Roman" panose="02020603050405020304" pitchFamily="18" charset="0"/>
              </a:rPr>
              <a:t>Uses</a:t>
            </a:r>
          </a:p>
          <a:p>
            <a:pPr marL="0" indent="0" algn="just">
              <a:buNone/>
            </a:pPr>
            <a:r>
              <a:rPr lang="en-US" sz="3200" dirty="0">
                <a:latin typeface="Times New Roman" panose="02020603050405020304" pitchFamily="18" charset="0"/>
                <a:cs typeface="Times New Roman" panose="02020603050405020304" pitchFamily="18" charset="0"/>
              </a:rPr>
              <a:t>The uses of centrifugal sedimenters </a:t>
            </a:r>
            <a:r>
              <a:rPr lang="en-US" sz="3200" dirty="0" smtClean="0">
                <a:latin typeface="Times New Roman" panose="02020603050405020304" pitchFamily="18" charset="0"/>
                <a:cs typeface="Times New Roman" panose="02020603050405020304" pitchFamily="18" charset="0"/>
              </a:rPr>
              <a:t>include</a:t>
            </a:r>
          </a:p>
          <a:p>
            <a:pPr marL="0" indent="0" algn="just">
              <a:buNone/>
            </a:pPr>
            <a:r>
              <a:rPr lang="en-US" sz="3200" dirty="0" smtClean="0">
                <a:latin typeface="Times New Roman" panose="02020603050405020304" pitchFamily="18" charset="0"/>
                <a:cs typeface="Times New Roman" panose="02020603050405020304" pitchFamily="18" charset="0"/>
              </a:rPr>
              <a:t>Liquid/Liquid separation</a:t>
            </a:r>
            <a:r>
              <a:rPr lang="en-US" sz="3200" dirty="0">
                <a:latin typeface="Times New Roman" panose="02020603050405020304" pitchFamily="18" charset="0"/>
                <a:cs typeface="Times New Roman" panose="02020603050405020304" pitchFamily="18" charset="0"/>
              </a:rPr>
              <a:t>, e.g. during antibiotic manufacture </a:t>
            </a:r>
            <a:r>
              <a:rPr lang="en-US" sz="3200" dirty="0" smtClean="0">
                <a:latin typeface="Times New Roman" panose="02020603050405020304" pitchFamily="18" charset="0"/>
                <a:cs typeface="Times New Roman" panose="02020603050405020304" pitchFamily="18" charset="0"/>
              </a:rPr>
              <a:t>Purification of </a:t>
            </a:r>
            <a:r>
              <a:rPr lang="en-US" sz="3200" dirty="0">
                <a:latin typeface="Times New Roman" panose="02020603050405020304" pitchFamily="18" charset="0"/>
                <a:cs typeface="Times New Roman" panose="02020603050405020304" pitchFamily="18" charset="0"/>
              </a:rPr>
              <a:t>fish oils, </a:t>
            </a:r>
            <a:endParaRPr lang="en-US" sz="3200" dirty="0" smtClean="0">
              <a:latin typeface="Times New Roman" panose="02020603050405020304" pitchFamily="18" charset="0"/>
              <a:cs typeface="Times New Roman" panose="02020603050405020304" pitchFamily="18" charset="0"/>
            </a:endParaRPr>
          </a:p>
          <a:p>
            <a:pPr marL="0" indent="0" algn="just">
              <a:buNone/>
            </a:pPr>
            <a:r>
              <a:rPr lang="en-US" sz="3200" dirty="0" smtClean="0">
                <a:latin typeface="Times New Roman" panose="02020603050405020304" pitchFamily="18" charset="0"/>
                <a:cs typeface="Times New Roman" panose="02020603050405020304" pitchFamily="18" charset="0"/>
              </a:rPr>
              <a:t>The removal </a:t>
            </a:r>
            <a:r>
              <a:rPr lang="en-US" sz="3200" dirty="0">
                <a:latin typeface="Times New Roman" panose="02020603050405020304" pitchFamily="18" charset="0"/>
                <a:cs typeface="Times New Roman" panose="02020603050405020304" pitchFamily="18" charset="0"/>
              </a:rPr>
              <a:t>of very small particles, </a:t>
            </a:r>
            <a:endParaRPr lang="en-US" sz="3200" dirty="0" smtClean="0">
              <a:latin typeface="Times New Roman" panose="02020603050405020304" pitchFamily="18" charset="0"/>
              <a:cs typeface="Times New Roman" panose="02020603050405020304" pitchFamily="18" charset="0"/>
            </a:endParaRPr>
          </a:p>
          <a:p>
            <a:pPr marL="0" indent="0" algn="just">
              <a:buNone/>
            </a:pPr>
            <a:r>
              <a:rPr lang="en-US" sz="3200" dirty="0" smtClean="0">
                <a:latin typeface="Times New Roman" panose="02020603050405020304" pitchFamily="18" charset="0"/>
                <a:cs typeface="Times New Roman" panose="02020603050405020304" pitchFamily="18" charset="0"/>
              </a:rPr>
              <a:t>The removal </a:t>
            </a:r>
            <a:r>
              <a:rPr lang="en-US" sz="3200" dirty="0">
                <a:latin typeface="Times New Roman" panose="02020603050405020304" pitchFamily="18" charset="0"/>
                <a:cs typeface="Times New Roman" panose="02020603050405020304" pitchFamily="18" charset="0"/>
              </a:rPr>
              <a:t>of solids that are compressible or 'slimy' and which easily block the filter medium, </a:t>
            </a:r>
            <a:endParaRPr lang="en-US" sz="3200" dirty="0" smtClean="0">
              <a:latin typeface="Times New Roman" panose="02020603050405020304" pitchFamily="18" charset="0"/>
              <a:cs typeface="Times New Roman" panose="02020603050405020304" pitchFamily="18" charset="0"/>
            </a:endParaRPr>
          </a:p>
          <a:p>
            <a:pPr marL="0" indent="0" algn="just">
              <a:buNone/>
            </a:pPr>
            <a:r>
              <a:rPr lang="en-US" sz="3200" dirty="0" smtClean="0">
                <a:latin typeface="Times New Roman" panose="02020603050405020304" pitchFamily="18" charset="0"/>
                <a:cs typeface="Times New Roman" panose="02020603050405020304" pitchFamily="18" charset="0"/>
              </a:rPr>
              <a:t>The separation </a:t>
            </a:r>
            <a:r>
              <a:rPr lang="en-US" sz="3200" dirty="0">
                <a:latin typeface="Times New Roman" panose="02020603050405020304" pitchFamily="18" charset="0"/>
                <a:cs typeface="Times New Roman" panose="02020603050405020304" pitchFamily="18" charset="0"/>
              </a:rPr>
              <a:t>of blood plasma from whole blood (need C </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3000), </a:t>
            </a:r>
            <a:endParaRPr lang="en-US" sz="3200" dirty="0" smtClean="0">
              <a:latin typeface="Times New Roman" panose="02020603050405020304" pitchFamily="18" charset="0"/>
              <a:cs typeface="Times New Roman" panose="02020603050405020304" pitchFamily="18" charset="0"/>
            </a:endParaRPr>
          </a:p>
          <a:p>
            <a:pPr marL="0" indent="0" algn="just">
              <a:buNone/>
            </a:pPr>
            <a:r>
              <a:rPr lang="en-US" sz="3200" dirty="0" smtClean="0">
                <a:latin typeface="Times New Roman" panose="02020603050405020304" pitchFamily="18" charset="0"/>
                <a:cs typeface="Times New Roman" panose="02020603050405020304" pitchFamily="18" charset="0"/>
              </a:rPr>
              <a:t>The separation </a:t>
            </a:r>
            <a:r>
              <a:rPr lang="en-US" sz="3200" dirty="0">
                <a:latin typeface="Times New Roman" panose="02020603050405020304" pitchFamily="18" charset="0"/>
                <a:cs typeface="Times New Roman" panose="02020603050405020304" pitchFamily="18" charset="0"/>
              </a:rPr>
              <a:t>of different particle size </a:t>
            </a:r>
            <a:r>
              <a:rPr lang="en-US" sz="3200" dirty="0" smtClean="0">
                <a:latin typeface="Times New Roman" panose="02020603050405020304" pitchFamily="18" charset="0"/>
                <a:cs typeface="Times New Roman" panose="02020603050405020304" pitchFamily="18" charset="0"/>
              </a:rPr>
              <a:t>fractions</a:t>
            </a:r>
            <a:r>
              <a:rPr lang="en-US" sz="3200"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326930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p:cNvPicPr>
            <a:picLocks noGrp="1" noChangeAspect="1"/>
          </p:cNvPicPr>
          <p:nvPr>
            <p:ph idx="1"/>
          </p:nvPr>
        </p:nvPicPr>
        <p:blipFill>
          <a:blip r:embed="rId2"/>
          <a:stretch>
            <a:fillRect/>
          </a:stretch>
        </p:blipFill>
        <p:spPr>
          <a:xfrm>
            <a:off x="3592286" y="1201784"/>
            <a:ext cx="4767943" cy="4428308"/>
          </a:xfrm>
          <a:prstGeom prst="rect">
            <a:avLst/>
          </a:prstGeom>
        </p:spPr>
      </p:pic>
    </p:spTree>
    <p:extLst>
      <p:ext uri="{BB962C8B-B14F-4D97-AF65-F5344CB8AC3E}">
        <p14:creationId xmlns:p14="http://schemas.microsoft.com/office/powerpoint/2010/main" val="428131095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8823"/>
            <a:ext cx="10515600" cy="5798140"/>
          </a:xfrm>
        </p:spPr>
        <p:txBody>
          <a:bodyPr>
            <a:normAutofit/>
          </a:bodyPr>
          <a:lstStyle/>
          <a:p>
            <a:pPr marL="0" indent="0" algn="just">
              <a:buNone/>
            </a:pPr>
            <a:r>
              <a:rPr lang="en-US" b="1" dirty="0" smtClean="0">
                <a:latin typeface="Times New Roman" panose="02020603050405020304" pitchFamily="18" charset="0"/>
                <a:cs typeface="Times New Roman" panose="02020603050405020304" pitchFamily="18" charset="0"/>
              </a:rPr>
              <a:t>Decantation</a:t>
            </a:r>
            <a:endParaRPr lang="en-US" b="1" dirty="0">
              <a:latin typeface="Times New Roman" panose="02020603050405020304" pitchFamily="18" charset="0"/>
              <a:cs typeface="Times New Roman" panose="02020603050405020304" pitchFamily="18" charset="0"/>
            </a:endParaRPr>
          </a:p>
          <a:p>
            <a:pPr marL="0" indent="0" algn="just">
              <a:buNone/>
            </a:pPr>
            <a:r>
              <a:rPr lang="en-US" sz="3200" dirty="0" smtClean="0">
                <a:latin typeface="Times New Roman" panose="02020603050405020304" pitchFamily="18" charset="0"/>
                <a:cs typeface="Times New Roman" panose="02020603050405020304" pitchFamily="18" charset="0"/>
              </a:rPr>
              <a:t>It is a method of separating a mixture of a liquid and a heavier solid.</a:t>
            </a:r>
          </a:p>
          <a:p>
            <a:pPr marL="0" indent="0" algn="just">
              <a:buNone/>
            </a:pPr>
            <a:r>
              <a:rPr lang="en-US" sz="3200" dirty="0" smtClean="0">
                <a:latin typeface="Times New Roman" panose="02020603050405020304" pitchFamily="18" charset="0"/>
                <a:cs typeface="Times New Roman" panose="02020603050405020304" pitchFamily="18" charset="0"/>
              </a:rPr>
              <a:t>In this process the solid impurities are allowed to sediment at the bottom of the container.</a:t>
            </a:r>
          </a:p>
          <a:p>
            <a:pPr marL="0" indent="0" algn="just">
              <a:buNone/>
            </a:pPr>
            <a:r>
              <a:rPr lang="en-US" sz="3200" dirty="0" smtClean="0">
                <a:latin typeface="Times New Roman" panose="02020603050405020304" pitchFamily="18" charset="0"/>
                <a:cs typeface="Times New Roman" panose="02020603050405020304" pitchFamily="18" charset="0"/>
              </a:rPr>
              <a:t>Then the pure liquid is poured out carefully from the container into another container.</a:t>
            </a:r>
          </a:p>
          <a:p>
            <a:pPr marL="0" indent="0" algn="just">
              <a:buNone/>
            </a:pPr>
            <a:r>
              <a:rPr lang="en-US" sz="3200" dirty="0" smtClean="0">
                <a:latin typeface="Times New Roman" panose="02020603050405020304" pitchFamily="18" charset="0"/>
                <a:cs typeface="Times New Roman" panose="02020603050405020304" pitchFamily="18" charset="0"/>
              </a:rPr>
              <a:t>The precipitate or solid is left behind at the bottom of the container.</a:t>
            </a:r>
            <a:r>
              <a:rPr lang="en-US" sz="3200" dirty="0" smtClean="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822555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8823"/>
            <a:ext cx="10515600" cy="5798140"/>
          </a:xfrm>
        </p:spPr>
        <p:txBody>
          <a:bodyPr>
            <a:normAutofit/>
          </a:bodyPr>
          <a:lstStyle/>
          <a:p>
            <a:pPr marL="0" indent="0" algn="just">
              <a:buNone/>
            </a:pPr>
            <a:r>
              <a:rPr lang="en-US" sz="3200" dirty="0">
                <a:latin typeface="Times New Roman" panose="02020603050405020304" pitchFamily="18" charset="0"/>
                <a:cs typeface="Times New Roman" panose="02020603050405020304" pitchFamily="18" charset="0"/>
              </a:rPr>
              <a:t>The simplest method available for the separation of a solid from its soluble </a:t>
            </a:r>
            <a:r>
              <a:rPr lang="en-US" sz="3200" dirty="0" smtClean="0">
                <a:latin typeface="Times New Roman" panose="02020603050405020304" pitchFamily="18" charset="0"/>
                <a:cs typeface="Times New Roman" panose="02020603050405020304" pitchFamily="18" charset="0"/>
              </a:rPr>
              <a:t>impurities.</a:t>
            </a:r>
          </a:p>
          <a:p>
            <a:pPr marL="0" indent="0" algn="just">
              <a:buNone/>
            </a:pPr>
            <a:r>
              <a:rPr lang="en-US" sz="3200" dirty="0">
                <a:latin typeface="Times New Roman" panose="02020603050405020304" pitchFamily="18" charset="0"/>
                <a:cs typeface="Times New Roman" panose="02020603050405020304" pitchFamily="18" charset="0"/>
              </a:rPr>
              <a:t>This method involves washing and subsequent agitation of the solid with an appropriate solvent, allowing the solid to settle and removing the supernatant solvent. </a:t>
            </a:r>
            <a:endParaRPr lang="en-US" sz="3200" dirty="0" smtClean="0">
              <a:latin typeface="Times New Roman" panose="02020603050405020304" pitchFamily="18" charset="0"/>
              <a:cs typeface="Times New Roman" panose="02020603050405020304" pitchFamily="18" charset="0"/>
            </a:endParaRPr>
          </a:p>
          <a:p>
            <a:pPr marL="0" indent="0" algn="just">
              <a:buNone/>
            </a:pPr>
            <a:r>
              <a:rPr lang="en-US" sz="3200" dirty="0" smtClean="0">
                <a:latin typeface="Times New Roman" panose="02020603050405020304" pitchFamily="18" charset="0"/>
                <a:cs typeface="Times New Roman" panose="02020603050405020304" pitchFamily="18" charset="0"/>
              </a:rPr>
              <a:t>These </a:t>
            </a:r>
            <a:r>
              <a:rPr lang="en-US" sz="3200" dirty="0">
                <a:latin typeface="Times New Roman" panose="02020603050405020304" pitchFamily="18" charset="0"/>
                <a:cs typeface="Times New Roman" panose="02020603050405020304" pitchFamily="18" charset="0"/>
              </a:rPr>
              <a:t>three steps are repeated as often as required to attain the desired purity of the </a:t>
            </a:r>
            <a:r>
              <a:rPr lang="en-US" sz="3200" dirty="0" smtClean="0">
                <a:latin typeface="Times New Roman" panose="02020603050405020304" pitchFamily="18" charset="0"/>
                <a:cs typeface="Times New Roman" panose="02020603050405020304" pitchFamily="18" charset="0"/>
              </a:rPr>
              <a:t>solid.</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747220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8823"/>
            <a:ext cx="10515600" cy="5798140"/>
          </a:xfrm>
        </p:spPr>
        <p:txBody>
          <a:bodyPr>
            <a:normAutofit/>
          </a:bodyPr>
          <a:lstStyle/>
          <a:p>
            <a:pPr marL="0" indent="0" algn="just">
              <a:buNone/>
            </a:pPr>
            <a:r>
              <a:rPr lang="en-US" sz="3200" dirty="0">
                <a:latin typeface="Times New Roman" panose="02020603050405020304" pitchFamily="18" charset="0"/>
                <a:cs typeface="Times New Roman" panose="02020603050405020304" pitchFamily="18" charset="0"/>
              </a:rPr>
              <a:t>This method also is applicable to the simple separation of solids and liquids, such as after precipitation of a material from a mother liquor. </a:t>
            </a:r>
            <a:endParaRPr lang="en-US" sz="3200" dirty="0" smtClean="0">
              <a:latin typeface="Times New Roman" panose="02020603050405020304" pitchFamily="18" charset="0"/>
              <a:cs typeface="Times New Roman" panose="02020603050405020304" pitchFamily="18" charset="0"/>
            </a:endParaRPr>
          </a:p>
          <a:p>
            <a:pPr marL="0" indent="0" algn="just">
              <a:buNone/>
            </a:pPr>
            <a:r>
              <a:rPr lang="en-US" sz="3200" dirty="0" smtClean="0">
                <a:latin typeface="Times New Roman" panose="02020603050405020304" pitchFamily="18" charset="0"/>
                <a:cs typeface="Times New Roman" panose="02020603050405020304" pitchFamily="18" charset="0"/>
              </a:rPr>
              <a:t>Decantation </a:t>
            </a:r>
            <a:r>
              <a:rPr lang="en-US" sz="3200" dirty="0">
                <a:latin typeface="Times New Roman" panose="02020603050405020304" pitchFamily="18" charset="0"/>
                <a:cs typeface="Times New Roman" panose="02020603050405020304" pitchFamily="18" charset="0"/>
              </a:rPr>
              <a:t>provides an effective method for washing magmas and other gelatinous </a:t>
            </a:r>
            <a:r>
              <a:rPr lang="en-US" sz="3200" dirty="0" smtClean="0">
                <a:latin typeface="Times New Roman" panose="02020603050405020304" pitchFamily="18" charset="0"/>
                <a:cs typeface="Times New Roman" panose="02020603050405020304" pitchFamily="18" charset="0"/>
              </a:rPr>
              <a:t>products.</a:t>
            </a:r>
          </a:p>
          <a:p>
            <a:pPr marL="0" indent="0" algn="just">
              <a:buNone/>
            </a:pPr>
            <a:r>
              <a:rPr lang="en-US" sz="3200" dirty="0">
                <a:latin typeface="Times New Roman" panose="02020603050405020304" pitchFamily="18" charset="0"/>
                <a:cs typeface="Times New Roman" panose="02020603050405020304" pitchFamily="18" charset="0"/>
              </a:rPr>
              <a:t>Some degree of skill is required to decant liquids effectively. </a:t>
            </a:r>
            <a:endParaRPr lang="en-US" sz="3200" dirty="0" smtClean="0">
              <a:latin typeface="Times New Roman" panose="02020603050405020304" pitchFamily="18" charset="0"/>
              <a:cs typeface="Times New Roman" panose="02020603050405020304" pitchFamily="18" charset="0"/>
            </a:endParaRPr>
          </a:p>
          <a:p>
            <a:pPr marL="0" indent="0" algn="just">
              <a:buNone/>
            </a:pPr>
            <a:r>
              <a:rPr lang="en-US" sz="3200" dirty="0" smtClean="0">
                <a:latin typeface="Times New Roman" panose="02020603050405020304" pitchFamily="18" charset="0"/>
                <a:cs typeface="Times New Roman" panose="02020603050405020304" pitchFamily="18" charset="0"/>
              </a:rPr>
              <a:t>It </a:t>
            </a:r>
            <a:r>
              <a:rPr lang="en-US" sz="3200" dirty="0">
                <a:latin typeface="Times New Roman" panose="02020603050405020304" pitchFamily="18" charset="0"/>
                <a:cs typeface="Times New Roman" panose="02020603050405020304" pitchFamily="18" charset="0"/>
              </a:rPr>
              <a:t>is most convenient to decant from a lipped vessel that is not filled to </a:t>
            </a:r>
            <a:r>
              <a:rPr lang="en-US" sz="3200" dirty="0" smtClean="0">
                <a:latin typeface="Times New Roman" panose="02020603050405020304" pitchFamily="18" charset="0"/>
                <a:cs typeface="Times New Roman" panose="02020603050405020304" pitchFamily="18" charset="0"/>
              </a:rPr>
              <a:t>capacity.</a:t>
            </a:r>
          </a:p>
          <a:p>
            <a:pPr marL="0" indent="0" algn="just">
              <a:buNone/>
            </a:pPr>
            <a:r>
              <a:rPr lang="en-US" sz="3200" dirty="0" smtClean="0">
                <a:latin typeface="Times New Roman" panose="02020603050405020304" pitchFamily="18" charset="0"/>
                <a:cs typeface="Times New Roman" panose="02020603050405020304" pitchFamily="18" charset="0"/>
              </a:rPr>
              <a:t>Glass micropipette </a:t>
            </a:r>
            <a:r>
              <a:rPr lang="en-US" sz="3200" dirty="0">
                <a:latin typeface="Times New Roman" panose="02020603050405020304" pitchFamily="18" charset="0"/>
                <a:cs typeface="Times New Roman" panose="02020603050405020304" pitchFamily="18" charset="0"/>
              </a:rPr>
              <a:t>can be used to remove small quantities of supernatant close to the interface boundary.</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3933197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8823"/>
            <a:ext cx="10515600" cy="5798140"/>
          </a:xfrm>
        </p:spPr>
        <p:txBody>
          <a:bodyPr>
            <a:normAutofit/>
          </a:bodyPr>
          <a:lstStyle/>
          <a:p>
            <a:pPr marL="0" indent="0" algn="just">
              <a:buNone/>
            </a:pPr>
            <a:r>
              <a:rPr lang="en-US" sz="3200" b="1" dirty="0" smtClean="0">
                <a:latin typeface="Times New Roman" panose="02020603050405020304" pitchFamily="18" charset="0"/>
                <a:cs typeface="Times New Roman" panose="02020603050405020304" pitchFamily="18" charset="0"/>
              </a:rPr>
              <a:t>Desiccation</a:t>
            </a:r>
            <a:endParaRPr lang="en-US" sz="3200" b="1" dirty="0">
              <a:latin typeface="Times New Roman" panose="02020603050405020304" pitchFamily="18" charset="0"/>
              <a:cs typeface="Times New Roman" panose="02020603050405020304" pitchFamily="18" charset="0"/>
            </a:endParaRPr>
          </a:p>
          <a:p>
            <a:pPr marL="0" indent="0" algn="just">
              <a:buNone/>
            </a:pPr>
            <a:r>
              <a:rPr lang="en-US" sz="3200" dirty="0" smtClean="0">
                <a:latin typeface="Times New Roman" panose="02020603050405020304" pitchFamily="18" charset="0"/>
                <a:cs typeface="Times New Roman" panose="02020603050405020304" pitchFamily="18" charset="0"/>
              </a:rPr>
              <a:t>The process of removing adhered moisture from liquid or solid substances.</a:t>
            </a:r>
          </a:p>
          <a:p>
            <a:pPr marL="0" indent="0" algn="just">
              <a:buNone/>
            </a:pPr>
            <a:r>
              <a:rPr lang="en-US" sz="3200" dirty="0" smtClean="0">
                <a:latin typeface="Times New Roman" panose="02020603050405020304" pitchFamily="18" charset="0"/>
                <a:cs typeface="Times New Roman" panose="02020603050405020304" pitchFamily="18" charset="0"/>
              </a:rPr>
              <a:t>The term desiccated should be used for those substances from which water has been completely removed.  </a:t>
            </a:r>
            <a:endParaRPr lang="en-US" sz="3200" dirty="0" smtClean="0">
              <a:latin typeface="Times New Roman" panose="02020603050405020304" pitchFamily="18" charset="0"/>
              <a:cs typeface="Times New Roman" panose="02020603050405020304" pitchFamily="18" charset="0"/>
            </a:endParaRPr>
          </a:p>
          <a:p>
            <a:pPr marL="0" indent="0" algn="just">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680151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8823"/>
            <a:ext cx="10515600" cy="5798140"/>
          </a:xfrm>
        </p:spPr>
        <p:txBody>
          <a:bodyPr>
            <a:normAutofit/>
          </a:bodyPr>
          <a:lstStyle/>
          <a:p>
            <a:pPr marL="0" indent="0" algn="just">
              <a:buNone/>
            </a:pPr>
            <a:r>
              <a:rPr lang="en-US" sz="3200" dirty="0">
                <a:latin typeface="Times New Roman" panose="02020603050405020304" pitchFamily="18" charset="0"/>
                <a:cs typeface="Times New Roman" panose="02020603050405020304" pitchFamily="18" charset="0"/>
              </a:rPr>
              <a:t>On laboratory scale desiccation can be carried out in a desiccator, which consists of a tightly closed glass vessel containing a drying agent at its bottom, which absorbs moisture from the substance being desiccated. </a:t>
            </a:r>
            <a:endParaRPr lang="en-US" sz="3200" dirty="0" smtClean="0">
              <a:latin typeface="Times New Roman" panose="02020603050405020304" pitchFamily="18" charset="0"/>
              <a:cs typeface="Times New Roman" panose="02020603050405020304" pitchFamily="18" charset="0"/>
            </a:endParaRPr>
          </a:p>
          <a:p>
            <a:pPr marL="0" indent="0" algn="just">
              <a:buNone/>
            </a:pPr>
            <a:r>
              <a:rPr lang="en-US" sz="3200" dirty="0" smtClean="0">
                <a:latin typeface="Times New Roman" panose="02020603050405020304" pitchFamily="18" charset="0"/>
                <a:cs typeface="Times New Roman" panose="02020603050405020304" pitchFamily="18" charset="0"/>
              </a:rPr>
              <a:t>The </a:t>
            </a:r>
            <a:r>
              <a:rPr lang="en-US" sz="3200" dirty="0">
                <a:latin typeface="Times New Roman" panose="02020603050405020304" pitchFamily="18" charset="0"/>
                <a:cs typeface="Times New Roman" panose="02020603050405020304" pitchFamily="18" charset="0"/>
              </a:rPr>
              <a:t>commonly used drying agents include concentrated sulphuric acid, phosphorous pentoxide, exsiccated calcium chloride and silica gel. </a:t>
            </a:r>
            <a:endParaRPr lang="en-US" sz="3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364797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914399"/>
            <a:ext cx="9144000" cy="5172891"/>
          </a:xfrm>
        </p:spPr>
        <p:txBody>
          <a:bodyPr>
            <a:normAutofit/>
          </a:bodyPr>
          <a:lstStyle/>
          <a:p>
            <a:pPr algn="just"/>
            <a:r>
              <a:rPr lang="en-US" sz="3200" dirty="0" smtClean="0">
                <a:latin typeface="Times New Roman" panose="02020603050405020304" pitchFamily="18" charset="0"/>
                <a:cs typeface="Times New Roman" panose="02020603050405020304" pitchFamily="18" charset="0"/>
              </a:rPr>
              <a:t>The additional precautions of using </a:t>
            </a:r>
            <a:r>
              <a:rPr lang="en-US" sz="3200" b="1" dirty="0" smtClean="0">
                <a:latin typeface="Times New Roman" panose="02020603050405020304" pitchFamily="18" charset="0"/>
                <a:cs typeface="Times New Roman" panose="02020603050405020304" pitchFamily="18" charset="0"/>
              </a:rPr>
              <a:t>well-filled containers</a:t>
            </a:r>
            <a:r>
              <a:rPr lang="en-US" sz="3200" dirty="0" smtClean="0">
                <a:latin typeface="Times New Roman" panose="02020603050405020304" pitchFamily="18" charset="0"/>
                <a:cs typeface="Times New Roman" panose="02020603050405020304" pitchFamily="18" charset="0"/>
              </a:rPr>
              <a:t> with a minimum amount of atmosphere above the efflorescent material and </a:t>
            </a:r>
            <a:r>
              <a:rPr lang="en-US" sz="3200" b="1" dirty="0" smtClean="0">
                <a:latin typeface="Times New Roman" panose="02020603050405020304" pitchFamily="18" charset="0"/>
                <a:cs typeface="Times New Roman" panose="02020603050405020304" pitchFamily="18" charset="0"/>
              </a:rPr>
              <a:t>storage in a cool place are also advisable. </a:t>
            </a:r>
            <a:endParaRPr lang="en-US"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390072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8823"/>
            <a:ext cx="10515600" cy="5798140"/>
          </a:xfrm>
        </p:spPr>
        <p:txBody>
          <a:bodyPr>
            <a:normAutofit/>
          </a:bodyPr>
          <a:lstStyle/>
          <a:p>
            <a:pPr marL="0" indent="0" algn="just">
              <a:buNone/>
            </a:pPr>
            <a:r>
              <a:rPr lang="en-US" sz="3200" dirty="0">
                <a:latin typeface="Times New Roman" panose="02020603050405020304" pitchFamily="18" charset="0"/>
                <a:cs typeface="Times New Roman" panose="02020603050405020304" pitchFamily="18" charset="0"/>
              </a:rPr>
              <a:t>The drug to be dried is taken in a dish, which is placed inside the desiccator above the surface of drying agent. </a:t>
            </a:r>
          </a:p>
          <a:p>
            <a:pPr marL="0" indent="0" algn="just">
              <a:buNone/>
            </a:pPr>
            <a:r>
              <a:rPr lang="en-US" sz="3200" dirty="0">
                <a:latin typeface="Times New Roman" panose="02020603050405020304" pitchFamily="18" charset="0"/>
                <a:cs typeface="Times New Roman" panose="02020603050405020304" pitchFamily="18" charset="0"/>
              </a:rPr>
              <a:t>For continuous operation the desiccator may sometimes be connected to a vacuum pump.</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758601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8823"/>
            <a:ext cx="10515600" cy="5798140"/>
          </a:xfrm>
        </p:spPr>
        <p:txBody>
          <a:bodyPr>
            <a:normAutofit/>
          </a:bodyPr>
          <a:lstStyle/>
          <a:p>
            <a:pPr marL="0" indent="0" algn="just">
              <a:buNone/>
            </a:pPr>
            <a:r>
              <a:rPr lang="en-US" sz="3200" b="1" dirty="0" smtClean="0">
                <a:latin typeface="Times New Roman" panose="02020603050405020304" pitchFamily="18" charset="0"/>
                <a:cs typeface="Times New Roman" panose="02020603050405020304" pitchFamily="18" charset="0"/>
              </a:rPr>
              <a:t>Levigation</a:t>
            </a:r>
          </a:p>
          <a:p>
            <a:pPr algn="just"/>
            <a:r>
              <a:rPr lang="en-US" sz="3200" dirty="0">
                <a:latin typeface="Times New Roman" panose="02020603050405020304" pitchFamily="18" charset="0"/>
                <a:cs typeface="Times New Roman" panose="02020603050405020304" pitchFamily="18" charset="0"/>
              </a:rPr>
              <a:t>Levigation is commonly used in small-scale preparation of </a:t>
            </a:r>
            <a:r>
              <a:rPr lang="en-US" sz="3200" b="1" dirty="0">
                <a:latin typeface="Times New Roman" panose="02020603050405020304" pitchFamily="18" charset="0"/>
                <a:cs typeface="Times New Roman" panose="02020603050405020304" pitchFamily="18" charset="0"/>
              </a:rPr>
              <a:t>ointments and suspensions to reduce the particle size and grittiness of the added powders</a:t>
            </a:r>
            <a:r>
              <a:rPr lang="en-US" sz="3200" dirty="0">
                <a:latin typeface="Times New Roman" panose="02020603050405020304" pitchFamily="18" charset="0"/>
                <a:cs typeface="Times New Roman" panose="02020603050405020304" pitchFamily="18" charset="0"/>
              </a:rPr>
              <a:t>. </a:t>
            </a:r>
          </a:p>
          <a:p>
            <a:pPr algn="just"/>
            <a:r>
              <a:rPr lang="en-US" sz="3200" dirty="0">
                <a:latin typeface="Times New Roman" panose="02020603050405020304" pitchFamily="18" charset="0"/>
                <a:cs typeface="Times New Roman" panose="02020603050405020304" pitchFamily="18" charset="0"/>
              </a:rPr>
              <a:t>A </a:t>
            </a:r>
            <a:r>
              <a:rPr lang="en-US" sz="3200" b="1" dirty="0">
                <a:latin typeface="Times New Roman" panose="02020603050405020304" pitchFamily="18" charset="0"/>
                <a:cs typeface="Times New Roman" panose="02020603050405020304" pitchFamily="18" charset="0"/>
              </a:rPr>
              <a:t>mortar and pestle or an ointment tile</a:t>
            </a:r>
            <a:r>
              <a:rPr lang="en-US" sz="3200" dirty="0">
                <a:latin typeface="Times New Roman" panose="02020603050405020304" pitchFamily="18" charset="0"/>
                <a:cs typeface="Times New Roman" panose="02020603050405020304" pitchFamily="18" charset="0"/>
              </a:rPr>
              <a:t> may be used. </a:t>
            </a:r>
          </a:p>
          <a:p>
            <a:pPr marL="0" indent="0" algn="just">
              <a:buNone/>
            </a:pPr>
            <a:endParaRPr lang="en-US" sz="32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6038145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8823"/>
            <a:ext cx="10515600" cy="5798140"/>
          </a:xfrm>
        </p:spPr>
        <p:txBody>
          <a:bodyPr>
            <a:normAutofit/>
          </a:bodyPr>
          <a:lstStyle/>
          <a:p>
            <a:pPr marL="0" indent="0" algn="just">
              <a:buNone/>
            </a:pPr>
            <a:r>
              <a:rPr lang="en-US" sz="3200" b="1" dirty="0">
                <a:latin typeface="Times New Roman" panose="02020603050405020304" pitchFamily="18" charset="0"/>
                <a:cs typeface="Times New Roman" panose="02020603050405020304" pitchFamily="18" charset="0"/>
              </a:rPr>
              <a:t>A paste </a:t>
            </a:r>
            <a:r>
              <a:rPr lang="en-US" sz="3200" dirty="0">
                <a:latin typeface="Times New Roman" panose="02020603050405020304" pitchFamily="18" charset="0"/>
                <a:cs typeface="Times New Roman" panose="02020603050405020304" pitchFamily="18" charset="0"/>
              </a:rPr>
              <a:t>is formed by combining the powder and a small amount of liquid (the levigating agent) in which the powder is insoluble. </a:t>
            </a:r>
          </a:p>
          <a:p>
            <a:pPr marL="0" indent="0" algn="just">
              <a:buNone/>
            </a:pPr>
            <a:r>
              <a:rPr lang="en-US" sz="3200" dirty="0">
                <a:latin typeface="Times New Roman" panose="02020603050405020304" pitchFamily="18" charset="0"/>
                <a:cs typeface="Times New Roman" panose="02020603050405020304" pitchFamily="18" charset="0"/>
              </a:rPr>
              <a:t>The paste is then triturated, reducing the particle size.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373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8823"/>
            <a:ext cx="10515600" cy="5798140"/>
          </a:xfrm>
        </p:spPr>
        <p:txBody>
          <a:bodyPr>
            <a:normAutofit/>
          </a:bodyPr>
          <a:lstStyle/>
          <a:p>
            <a:pPr algn="just"/>
            <a:r>
              <a:rPr lang="en-US" sz="3200" dirty="0">
                <a:latin typeface="Times New Roman" panose="02020603050405020304" pitchFamily="18" charset="0"/>
                <a:cs typeface="Times New Roman" panose="02020603050405020304" pitchFamily="18" charset="0"/>
              </a:rPr>
              <a:t>The levigated paste may then be added to the ointment base and the mixture made uniform and smooth by rubbing them together with a spatula on the ointment tile. </a:t>
            </a:r>
          </a:p>
          <a:p>
            <a:pPr algn="just"/>
            <a:r>
              <a:rPr lang="en-US" sz="3200" dirty="0">
                <a:latin typeface="Times New Roman" panose="02020603050405020304" pitchFamily="18" charset="0"/>
                <a:cs typeface="Times New Roman" panose="02020603050405020304" pitchFamily="18" charset="0"/>
              </a:rPr>
              <a:t>A figure 8 track is commonly used to incorporate the materials. </a:t>
            </a:r>
          </a:p>
          <a:p>
            <a:pPr algn="just"/>
            <a:r>
              <a:rPr lang="en-US" sz="3200" b="1" dirty="0">
                <a:latin typeface="Times New Roman" panose="02020603050405020304" pitchFamily="18" charset="0"/>
                <a:cs typeface="Times New Roman" panose="02020603050405020304" pitchFamily="18" charset="0"/>
              </a:rPr>
              <a:t>Mineral oil and glycerin</a:t>
            </a:r>
            <a:r>
              <a:rPr lang="en-US" sz="3200" dirty="0">
                <a:latin typeface="Times New Roman" panose="02020603050405020304" pitchFamily="18" charset="0"/>
                <a:cs typeface="Times New Roman" panose="02020603050405020304" pitchFamily="18" charset="0"/>
              </a:rPr>
              <a:t> are commonly used levigating agents.</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331647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8823"/>
            <a:ext cx="10515600" cy="5798140"/>
          </a:xfrm>
        </p:spPr>
        <p:txBody>
          <a:bodyPr>
            <a:normAutofit/>
          </a:bodyPr>
          <a:lstStyle/>
          <a:p>
            <a:pPr marL="0" indent="0" algn="just">
              <a:buNone/>
            </a:pPr>
            <a:r>
              <a:rPr lang="en-US" sz="3200" dirty="0" smtClean="0">
                <a:latin typeface="Times New Roman" panose="02020603050405020304" pitchFamily="18" charset="0"/>
                <a:cs typeface="Times New Roman" panose="02020603050405020304" pitchFamily="18" charset="0"/>
              </a:rPr>
              <a:t>The </a:t>
            </a:r>
            <a:r>
              <a:rPr lang="en-US" sz="3200" dirty="0">
                <a:latin typeface="Times New Roman" panose="02020603050405020304" pitchFamily="18" charset="0"/>
                <a:cs typeface="Times New Roman" panose="02020603050405020304" pitchFamily="18" charset="0"/>
              </a:rPr>
              <a:t>levigating agent should be physically and chemically compatible with the drug and base. (e.g., </a:t>
            </a:r>
            <a:r>
              <a:rPr lang="en-US" sz="3200" b="1" dirty="0">
                <a:latin typeface="Times New Roman" panose="02020603050405020304" pitchFamily="18" charset="0"/>
                <a:cs typeface="Times New Roman" panose="02020603050405020304" pitchFamily="18" charset="0"/>
              </a:rPr>
              <a:t>mineral oil for bases in which oils are the external phase</a:t>
            </a:r>
            <a:r>
              <a:rPr lang="en-US" sz="3200" dirty="0">
                <a:latin typeface="Times New Roman" panose="02020603050405020304" pitchFamily="18" charset="0"/>
                <a:cs typeface="Times New Roman" panose="02020603050405020304" pitchFamily="18" charset="0"/>
              </a:rPr>
              <a:t> or </a:t>
            </a:r>
            <a:r>
              <a:rPr lang="en-US" sz="3200" b="1" dirty="0">
                <a:latin typeface="Times New Roman" panose="02020603050405020304" pitchFamily="18" charset="0"/>
                <a:cs typeface="Times New Roman" panose="02020603050405020304" pitchFamily="18" charset="0"/>
              </a:rPr>
              <a:t>glycerin for bases in which water is the external phase</a:t>
            </a:r>
            <a:r>
              <a:rPr lang="en-US" sz="3200" dirty="0" smtClean="0">
                <a:latin typeface="Times New Roman" panose="02020603050405020304" pitchFamily="18" charset="0"/>
                <a:cs typeface="Times New Roman" panose="02020603050405020304" pitchFamily="18" charset="0"/>
              </a:rPr>
              <a:t>).</a:t>
            </a:r>
          </a:p>
          <a:p>
            <a:pPr marL="0" indent="0" algn="just">
              <a:buNone/>
            </a:pPr>
            <a:r>
              <a:rPr lang="en-US" sz="3200" dirty="0" smtClean="0">
                <a:latin typeface="Times New Roman" panose="02020603050405020304" pitchFamily="18" charset="0"/>
                <a:cs typeface="Times New Roman" panose="02020603050405020304" pitchFamily="18" charset="0"/>
              </a:rPr>
              <a:t>The powder to be levigated should be insoluble in the levigating agent</a:t>
            </a:r>
            <a:endParaRPr lang="en-US" sz="3200" dirty="0">
              <a:latin typeface="Times New Roman" panose="02020603050405020304" pitchFamily="18" charset="0"/>
              <a:cs typeface="Times New Roman" panose="02020603050405020304" pitchFamily="18" charset="0"/>
            </a:endParaRPr>
          </a:p>
          <a:p>
            <a:pPr marL="0" indent="0" algn="just">
              <a:buNone/>
            </a:pPr>
            <a:endParaRPr lang="en-US"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886866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79269"/>
            <a:ext cx="10515600" cy="5497694"/>
          </a:xfrm>
        </p:spPr>
        <p:txBody>
          <a:bodyPr>
            <a:normAutofit/>
          </a:bodyPr>
          <a:lstStyle/>
          <a:p>
            <a:pPr algn="just"/>
            <a:r>
              <a:rPr lang="en-US" sz="3200" b="1" dirty="0">
                <a:latin typeface="Times New Roman" panose="02020603050405020304" pitchFamily="18" charset="0"/>
                <a:cs typeface="Times New Roman" panose="02020603050405020304" pitchFamily="18" charset="0"/>
              </a:rPr>
              <a:t>Trituration</a:t>
            </a:r>
            <a:r>
              <a:rPr lang="en-US" sz="3200" dirty="0">
                <a:latin typeface="Times New Roman" panose="02020603050405020304" pitchFamily="18" charset="0"/>
                <a:cs typeface="Times New Roman" panose="02020603050405020304" pitchFamily="18" charset="0"/>
              </a:rPr>
              <a:t> may be employed both to comminute and to mix powders. </a:t>
            </a:r>
            <a:endParaRPr lang="en-US" sz="3200" dirty="0" smtClean="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If </a:t>
            </a:r>
            <a:r>
              <a:rPr lang="en-US" sz="3200" dirty="0">
                <a:latin typeface="Times New Roman" panose="02020603050405020304" pitchFamily="18" charset="0"/>
                <a:cs typeface="Times New Roman" panose="02020603050405020304" pitchFamily="18" charset="0"/>
              </a:rPr>
              <a:t>simple admixture is desired without the special need for comminution, </a:t>
            </a:r>
            <a:r>
              <a:rPr lang="en-US" sz="3200" b="1" dirty="0">
                <a:latin typeface="Times New Roman" panose="02020603050405020304" pitchFamily="18" charset="0"/>
                <a:cs typeface="Times New Roman" panose="02020603050405020304" pitchFamily="18" charset="0"/>
              </a:rPr>
              <a:t>the glass mortar </a:t>
            </a:r>
            <a:r>
              <a:rPr lang="en-US" sz="3200" dirty="0">
                <a:latin typeface="Times New Roman" panose="02020603050405020304" pitchFamily="18" charset="0"/>
                <a:cs typeface="Times New Roman" panose="02020603050405020304" pitchFamily="18" charset="0"/>
              </a:rPr>
              <a:t>is usually preferred. </a:t>
            </a:r>
            <a:endParaRPr lang="en-US" sz="3200" dirty="0" smtClean="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When </a:t>
            </a:r>
            <a:r>
              <a:rPr lang="en-US" sz="3200" dirty="0">
                <a:latin typeface="Times New Roman" panose="02020603050405020304" pitchFamily="18" charset="0"/>
                <a:cs typeface="Times New Roman" panose="02020603050405020304" pitchFamily="18" charset="0"/>
              </a:rPr>
              <a:t>a small amount of a potent substance is to be mixed with a large amount of diluent, </a:t>
            </a:r>
            <a:r>
              <a:rPr lang="en-US" sz="3200" b="1" dirty="0">
                <a:latin typeface="Times New Roman" panose="02020603050405020304" pitchFamily="18" charset="0"/>
                <a:cs typeface="Times New Roman" panose="02020603050405020304" pitchFamily="18" charset="0"/>
              </a:rPr>
              <a:t>the geometric dilution method </a:t>
            </a:r>
            <a:r>
              <a:rPr lang="en-US" sz="3200" dirty="0">
                <a:latin typeface="Times New Roman" panose="02020603050405020304" pitchFamily="18" charset="0"/>
                <a:cs typeface="Times New Roman" panose="02020603050405020304" pitchFamily="18" charset="0"/>
              </a:rPr>
              <a:t>is used to ensure the uniform distribution of the potent drug. </a:t>
            </a:r>
          </a:p>
        </p:txBody>
      </p:sp>
    </p:spTree>
    <p:extLst>
      <p:ext uri="{BB962C8B-B14F-4D97-AF65-F5344CB8AC3E}">
        <p14:creationId xmlns:p14="http://schemas.microsoft.com/office/powerpoint/2010/main" val="68408841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96389"/>
            <a:ext cx="10515600" cy="5680574"/>
          </a:xfrm>
        </p:spPr>
        <p:txBody>
          <a:bodyPr>
            <a:normAutofit/>
          </a:bodyPr>
          <a:lstStyle/>
          <a:p>
            <a:pPr marL="0" indent="0" algn="just">
              <a:buNone/>
            </a:pPr>
            <a:r>
              <a:rPr lang="en-US" sz="3200" dirty="0">
                <a:latin typeface="Times New Roman" panose="02020603050405020304" pitchFamily="18" charset="0"/>
                <a:cs typeface="Times New Roman" panose="02020603050405020304" pitchFamily="18" charset="0"/>
              </a:rPr>
              <a:t>This method is especially indicated when the potent substance and other ingredients </a:t>
            </a:r>
            <a:r>
              <a:rPr lang="en-US" sz="3200" b="1" dirty="0">
                <a:latin typeface="Times New Roman" panose="02020603050405020304" pitchFamily="18" charset="0"/>
                <a:cs typeface="Times New Roman" panose="02020603050405020304" pitchFamily="18" charset="0"/>
              </a:rPr>
              <a:t>are the same color </a:t>
            </a:r>
            <a:r>
              <a:rPr lang="en-US" sz="3200" dirty="0">
                <a:latin typeface="Times New Roman" panose="02020603050405020304" pitchFamily="18" charset="0"/>
                <a:cs typeface="Times New Roman" panose="02020603050405020304" pitchFamily="18" charset="0"/>
              </a:rPr>
              <a:t>and a visible sign of mixing is lacking</a:t>
            </a:r>
            <a:r>
              <a:rPr lang="en-US" sz="3200" dirty="0" smtClean="0">
                <a:latin typeface="Times New Roman" panose="02020603050405020304" pitchFamily="18" charset="0"/>
                <a:cs typeface="Times New Roman" panose="02020603050405020304" pitchFamily="18" charset="0"/>
              </a:rPr>
              <a:t>.</a:t>
            </a:r>
          </a:p>
          <a:p>
            <a:pPr marL="0" indent="0" algn="just">
              <a:buNone/>
            </a:pPr>
            <a:r>
              <a:rPr lang="en-US" sz="3200" dirty="0">
                <a:latin typeface="Times New Roman" panose="02020603050405020304" pitchFamily="18" charset="0"/>
                <a:cs typeface="Times New Roman" panose="02020603050405020304" pitchFamily="18" charset="0"/>
              </a:rPr>
              <a:t>By this method, </a:t>
            </a:r>
            <a:r>
              <a:rPr lang="en-US" sz="3200" b="1" dirty="0">
                <a:latin typeface="Times New Roman" panose="02020603050405020304" pitchFamily="18" charset="0"/>
                <a:cs typeface="Times New Roman" panose="02020603050405020304" pitchFamily="18" charset="0"/>
              </a:rPr>
              <a:t>the potent drug is placed with an approximately equal volume of the diluent in a mortar and is mixed thoroughly by trituration</a:t>
            </a:r>
            <a:r>
              <a:rPr lang="en-US" sz="3200" dirty="0">
                <a:latin typeface="Times New Roman" panose="02020603050405020304" pitchFamily="18" charset="0"/>
                <a:cs typeface="Times New Roman" panose="02020603050405020304" pitchFamily="18" charset="0"/>
              </a:rPr>
              <a:t>. </a:t>
            </a:r>
          </a:p>
          <a:p>
            <a:pPr marL="0" indent="0" algn="just">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949752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79269"/>
            <a:ext cx="10515600" cy="5497694"/>
          </a:xfrm>
        </p:spPr>
        <p:txBody>
          <a:bodyPr>
            <a:normAutofit/>
          </a:bodyPr>
          <a:lstStyle/>
          <a:p>
            <a:pPr algn="just"/>
            <a:r>
              <a:rPr lang="en-US" sz="3200" dirty="0" smtClean="0">
                <a:latin typeface="Times New Roman" panose="02020603050405020304" pitchFamily="18" charset="0"/>
                <a:cs typeface="Times New Roman" panose="02020603050405020304" pitchFamily="18" charset="0"/>
              </a:rPr>
              <a:t>Then</a:t>
            </a:r>
            <a:r>
              <a:rPr lang="en-US" sz="3200" dirty="0">
                <a:latin typeface="Times New Roman" panose="02020603050405020304" pitchFamily="18" charset="0"/>
                <a:cs typeface="Times New Roman" panose="02020603050405020304" pitchFamily="18" charset="0"/>
              </a:rPr>
              <a:t>, a second portion of diluent equal in volume to the mixture is added and the trituration repeated. </a:t>
            </a:r>
            <a:endParaRPr lang="en-US" sz="3200" dirty="0" smtClean="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This </a:t>
            </a:r>
            <a:r>
              <a:rPr lang="en-US" sz="3200" dirty="0">
                <a:latin typeface="Times New Roman" panose="02020603050405020304" pitchFamily="18" charset="0"/>
                <a:cs typeface="Times New Roman" panose="02020603050405020304" pitchFamily="18" charset="0"/>
              </a:rPr>
              <a:t>process is continued by adding an equal volume of diluent to the powder mixture and repeating this until all of the diluent is incorporated. </a:t>
            </a:r>
            <a:endParaRPr lang="en-US" sz="3200" dirty="0" smtClean="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Some </a:t>
            </a:r>
            <a:r>
              <a:rPr lang="en-US" sz="3200" dirty="0">
                <a:latin typeface="Times New Roman" panose="02020603050405020304" pitchFamily="18" charset="0"/>
                <a:cs typeface="Times New Roman" panose="02020603050405020304" pitchFamily="18" charset="0"/>
              </a:rPr>
              <a:t>pharmacists add an inert colored powder to the diluent before mixing to permit visual inspection of the mixing process. </a:t>
            </a:r>
          </a:p>
        </p:txBody>
      </p:sp>
    </p:spTree>
    <p:extLst>
      <p:ext uri="{BB962C8B-B14F-4D97-AF65-F5344CB8AC3E}">
        <p14:creationId xmlns:p14="http://schemas.microsoft.com/office/powerpoint/2010/main" val="235705080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8823"/>
            <a:ext cx="10515600" cy="5798140"/>
          </a:xfrm>
        </p:spPr>
        <p:txBody>
          <a:bodyPr>
            <a:normAutofit/>
          </a:bodyPr>
          <a:lstStyle/>
          <a:p>
            <a:pPr marL="0" indent="0" algn="just">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3840524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8823"/>
            <a:ext cx="10515600" cy="5798140"/>
          </a:xfrm>
        </p:spPr>
        <p:txBody>
          <a:bodyPr>
            <a:normAutofit/>
          </a:bodyPr>
          <a:lstStyle/>
          <a:p>
            <a:pPr marL="0" indent="0" algn="just">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24299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1030</TotalTime>
  <Words>4641</Words>
  <Application>Microsoft Office PowerPoint</Application>
  <PresentationFormat>Widescreen</PresentationFormat>
  <Paragraphs>269</Paragraphs>
  <Slides>103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103</vt:i4>
      </vt:variant>
    </vt:vector>
  </HeadingPairs>
  <TitlesOfParts>
    <vt:vector size="108"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147</cp:revision>
  <dcterms:created xsi:type="dcterms:W3CDTF">2020-02-21T16:17:59Z</dcterms:created>
  <dcterms:modified xsi:type="dcterms:W3CDTF">2020-03-18T05:31:29Z</dcterms:modified>
</cp:coreProperties>
</file>